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302" r:id="rId3"/>
    <p:sldId id="303" r:id="rId4"/>
    <p:sldId id="311" r:id="rId5"/>
    <p:sldId id="257" r:id="rId6"/>
    <p:sldId id="258" r:id="rId7"/>
    <p:sldId id="259" r:id="rId8"/>
    <p:sldId id="260" r:id="rId9"/>
    <p:sldId id="261" r:id="rId10"/>
    <p:sldId id="262" r:id="rId11"/>
    <p:sldId id="263" r:id="rId12"/>
    <p:sldId id="265" r:id="rId13"/>
    <p:sldId id="266" r:id="rId14"/>
    <p:sldId id="267" r:id="rId15"/>
    <p:sldId id="310" r:id="rId16"/>
    <p:sldId id="268" r:id="rId17"/>
    <p:sldId id="269" r:id="rId18"/>
    <p:sldId id="270" r:id="rId19"/>
    <p:sldId id="272" r:id="rId20"/>
    <p:sldId id="273" r:id="rId21"/>
    <p:sldId id="274" r:id="rId22"/>
    <p:sldId id="275" r:id="rId23"/>
    <p:sldId id="271" r:id="rId24"/>
    <p:sldId id="313" r:id="rId25"/>
    <p:sldId id="276" r:id="rId26"/>
    <p:sldId id="279" r:id="rId27"/>
    <p:sldId id="312" r:id="rId28"/>
    <p:sldId id="280" r:id="rId29"/>
    <p:sldId id="281" r:id="rId30"/>
    <p:sldId id="282" r:id="rId31"/>
    <p:sldId id="283" r:id="rId32"/>
    <p:sldId id="284" r:id="rId33"/>
    <p:sldId id="285" r:id="rId34"/>
    <p:sldId id="286" r:id="rId35"/>
    <p:sldId id="287" r:id="rId36"/>
    <p:sldId id="306" r:id="rId37"/>
    <p:sldId id="288" r:id="rId38"/>
    <p:sldId id="289" r:id="rId39"/>
    <p:sldId id="309" r:id="rId40"/>
    <p:sldId id="290" r:id="rId41"/>
    <p:sldId id="291" r:id="rId42"/>
    <p:sldId id="292" r:id="rId43"/>
    <p:sldId id="293" r:id="rId44"/>
    <p:sldId id="294" r:id="rId45"/>
    <p:sldId id="295" r:id="rId46"/>
    <p:sldId id="296" r:id="rId47"/>
    <p:sldId id="297" r:id="rId48"/>
    <p:sldId id="298" r:id="rId49"/>
    <p:sldId id="299" r:id="rId50"/>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Roboto"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gk5mLeSBCX6i/qvpT+2/ykCSYq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676924-E4F3-40DA-A7A9-725834D815CE}">
  <a:tblStyle styleId="{C2676924-E4F3-40DA-A7A9-725834D815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25"/>
    <p:restoredTop sz="69164"/>
  </p:normalViewPr>
  <p:slideViewPr>
    <p:cSldViewPr snapToGrid="0">
      <p:cViewPr varScale="1">
        <p:scale>
          <a:sx n="47" d="100"/>
          <a:sy n="47" d="100"/>
        </p:scale>
        <p:origin x="20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484BF-4B0B-D840-9401-F5B26E8C8F10}" type="doc">
      <dgm:prSet loTypeId="urn:microsoft.com/office/officeart/2005/8/layout/pyramid2" loCatId="" qsTypeId="urn:microsoft.com/office/officeart/2005/8/quickstyle/simple3" qsCatId="simple" csTypeId="urn:microsoft.com/office/officeart/2005/8/colors/accent1_2" csCatId="accent1" phldr="1"/>
      <dgm:spPr/>
      <dgm:t>
        <a:bodyPr/>
        <a:lstStyle/>
        <a:p>
          <a:endParaRPr lang="en-US"/>
        </a:p>
      </dgm:t>
    </dgm:pt>
    <dgm:pt modelId="{30192A67-D8CD-0E42-871D-BECB7D0E7516}">
      <dgm:prSet phldrT="[Text]" custT="1"/>
      <dgm:spPr>
        <a:solidFill>
          <a:schemeClr val="accent1">
            <a:lumMod val="40000"/>
            <a:lumOff val="60000"/>
            <a:alpha val="90000"/>
          </a:schemeClr>
        </a:solidFill>
      </dgm:spPr>
      <dgm:t>
        <a:bodyPr/>
        <a:lstStyle/>
        <a:p>
          <a:pPr rtl="0"/>
          <a:r>
            <a:rPr lang="en-US" sz="1800" dirty="0"/>
            <a:t>Use of supplemental oxygen</a:t>
          </a:r>
        </a:p>
      </dgm:t>
    </dgm:pt>
    <dgm:pt modelId="{4E55F72F-972D-BD4D-9745-F1C7E78CFCD2}" type="parTrans" cxnId="{046AF715-98E3-704E-955C-E3B8F0E273E0}">
      <dgm:prSet/>
      <dgm:spPr/>
      <dgm:t>
        <a:bodyPr/>
        <a:lstStyle/>
        <a:p>
          <a:endParaRPr lang="en-US"/>
        </a:p>
      </dgm:t>
    </dgm:pt>
    <dgm:pt modelId="{E45A9DB0-772E-8548-94DB-8B8357A96DFF}" type="sibTrans" cxnId="{046AF715-98E3-704E-955C-E3B8F0E273E0}">
      <dgm:prSet/>
      <dgm:spPr/>
      <dgm:t>
        <a:bodyPr/>
        <a:lstStyle/>
        <a:p>
          <a:endParaRPr lang="en-US"/>
        </a:p>
      </dgm:t>
    </dgm:pt>
    <dgm:pt modelId="{D8CBF7C7-B909-DB4A-836F-28608C17E155}">
      <dgm:prSet phldrT="[Text]" custT="1"/>
      <dgm:spPr>
        <a:solidFill>
          <a:schemeClr val="accent1">
            <a:lumMod val="40000"/>
            <a:lumOff val="60000"/>
            <a:alpha val="90000"/>
          </a:schemeClr>
        </a:solidFill>
      </dgm:spPr>
      <dgm:t>
        <a:bodyPr/>
        <a:lstStyle/>
        <a:p>
          <a:pPr rtl="0"/>
          <a:r>
            <a:rPr lang="en-US" sz="1800" dirty="0"/>
            <a:t>PPS &lt;30%</a:t>
          </a:r>
        </a:p>
      </dgm:t>
    </dgm:pt>
    <dgm:pt modelId="{41CB7EA2-483E-3F47-AF80-1787ED4C6216}" type="parTrans" cxnId="{66C1DEEB-8F53-1944-833A-6862C0681797}">
      <dgm:prSet/>
      <dgm:spPr/>
      <dgm:t>
        <a:bodyPr/>
        <a:lstStyle/>
        <a:p>
          <a:endParaRPr lang="en-US"/>
        </a:p>
      </dgm:t>
    </dgm:pt>
    <dgm:pt modelId="{F894A5C0-12F6-BA4B-8B62-D468044B81A0}" type="sibTrans" cxnId="{66C1DEEB-8F53-1944-833A-6862C0681797}">
      <dgm:prSet/>
      <dgm:spPr/>
      <dgm:t>
        <a:bodyPr/>
        <a:lstStyle/>
        <a:p>
          <a:endParaRPr lang="en-US"/>
        </a:p>
      </dgm:t>
    </dgm:pt>
    <dgm:pt modelId="{13A439DA-4824-F642-885A-2507F506333F}">
      <dgm:prSet phldrT="[Text]" custT="1"/>
      <dgm:spPr>
        <a:solidFill>
          <a:schemeClr val="accent1">
            <a:lumMod val="40000"/>
            <a:lumOff val="60000"/>
            <a:alpha val="90000"/>
          </a:schemeClr>
        </a:solidFill>
      </dgm:spPr>
      <dgm:t>
        <a:bodyPr/>
        <a:lstStyle/>
        <a:p>
          <a:pPr rtl="0"/>
          <a:r>
            <a:rPr lang="en-US" sz="1800" dirty="0"/>
            <a:t>Peripheral Edema</a:t>
          </a:r>
        </a:p>
      </dgm:t>
    </dgm:pt>
    <dgm:pt modelId="{0498C7A7-A7FD-E345-84C4-399A656C4DCE}" type="parTrans" cxnId="{7E419FF9-F676-4E47-893C-A7012720059C}">
      <dgm:prSet/>
      <dgm:spPr/>
      <dgm:t>
        <a:bodyPr/>
        <a:lstStyle/>
        <a:p>
          <a:endParaRPr lang="en-US"/>
        </a:p>
      </dgm:t>
    </dgm:pt>
    <dgm:pt modelId="{663E3913-DBC4-2446-8163-5C2029A0A3B2}" type="sibTrans" cxnId="{7E419FF9-F676-4E47-893C-A7012720059C}">
      <dgm:prSet/>
      <dgm:spPr/>
      <dgm:t>
        <a:bodyPr/>
        <a:lstStyle/>
        <a:p>
          <a:endParaRPr lang="en-US"/>
        </a:p>
      </dgm:t>
    </dgm:pt>
    <dgm:pt modelId="{D91751FE-4B0A-D446-ACC8-F888F6637968}">
      <dgm:prSet phldrT="[Text]" custT="1"/>
      <dgm:spPr>
        <a:solidFill>
          <a:schemeClr val="bg1">
            <a:alpha val="90000"/>
          </a:schemeClr>
        </a:solidFill>
      </dgm:spPr>
      <dgm:t>
        <a:bodyPr/>
        <a:lstStyle/>
        <a:p>
          <a:r>
            <a:rPr lang="en-US" sz="2000" dirty="0"/>
            <a:t>Prognosis &lt;7 days</a:t>
          </a:r>
        </a:p>
      </dgm:t>
    </dgm:pt>
    <dgm:pt modelId="{3E371A38-9F16-D345-8C75-58E5BD7C123E}" type="parTrans" cxnId="{AE20E7F5-F959-A641-B071-7229B2FFC4A6}">
      <dgm:prSet/>
      <dgm:spPr/>
      <dgm:t>
        <a:bodyPr/>
        <a:lstStyle/>
        <a:p>
          <a:endParaRPr lang="en-US"/>
        </a:p>
      </dgm:t>
    </dgm:pt>
    <dgm:pt modelId="{BFFD64BC-5329-A04C-B511-A3D77E65E73D}" type="sibTrans" cxnId="{AE20E7F5-F959-A641-B071-7229B2FFC4A6}">
      <dgm:prSet/>
      <dgm:spPr/>
      <dgm:t>
        <a:bodyPr/>
        <a:lstStyle/>
        <a:p>
          <a:endParaRPr lang="en-US"/>
        </a:p>
      </dgm:t>
    </dgm:pt>
    <dgm:pt modelId="{09A8FE08-3ABC-7741-A4D3-4F7F61886B6D}" type="pres">
      <dgm:prSet presAssocID="{19E484BF-4B0B-D840-9401-F5B26E8C8F10}" presName="compositeShape" presStyleCnt="0">
        <dgm:presLayoutVars>
          <dgm:dir/>
          <dgm:resizeHandles/>
        </dgm:presLayoutVars>
      </dgm:prSet>
      <dgm:spPr/>
    </dgm:pt>
    <dgm:pt modelId="{D90DCBE0-8E76-3443-A51A-34234771211B}" type="pres">
      <dgm:prSet presAssocID="{19E484BF-4B0B-D840-9401-F5B26E8C8F10}" presName="pyramid" presStyleLbl="node1" presStyleIdx="0" presStyleCnt="1"/>
      <dgm:spPr>
        <a:solidFill>
          <a:schemeClr val="accent2">
            <a:lumMod val="60000"/>
            <a:lumOff val="40000"/>
          </a:schemeClr>
        </a:solidFill>
      </dgm:spPr>
    </dgm:pt>
    <dgm:pt modelId="{A92116E1-E5A3-2B42-B3BA-24CF264B65DD}" type="pres">
      <dgm:prSet presAssocID="{19E484BF-4B0B-D840-9401-F5B26E8C8F10}" presName="theList" presStyleCnt="0"/>
      <dgm:spPr/>
    </dgm:pt>
    <dgm:pt modelId="{6D931318-E604-6347-BB15-33DFE84B76F3}" type="pres">
      <dgm:prSet presAssocID="{30192A67-D8CD-0E42-871D-BECB7D0E7516}" presName="aNode" presStyleLbl="fgAcc1" presStyleIdx="0" presStyleCnt="4">
        <dgm:presLayoutVars>
          <dgm:bulletEnabled val="1"/>
        </dgm:presLayoutVars>
      </dgm:prSet>
      <dgm:spPr/>
    </dgm:pt>
    <dgm:pt modelId="{B575BE48-83E1-EA4D-AF1E-51461A12AD97}" type="pres">
      <dgm:prSet presAssocID="{30192A67-D8CD-0E42-871D-BECB7D0E7516}" presName="aSpace" presStyleCnt="0"/>
      <dgm:spPr/>
    </dgm:pt>
    <dgm:pt modelId="{09EB8945-476F-D94F-B192-7EAC3597C779}" type="pres">
      <dgm:prSet presAssocID="{D8CBF7C7-B909-DB4A-836F-28608C17E155}" presName="aNode" presStyleLbl="fgAcc1" presStyleIdx="1" presStyleCnt="4">
        <dgm:presLayoutVars>
          <dgm:bulletEnabled val="1"/>
        </dgm:presLayoutVars>
      </dgm:prSet>
      <dgm:spPr/>
    </dgm:pt>
    <dgm:pt modelId="{AE020E22-A0C2-BA49-BE76-DA0167160874}" type="pres">
      <dgm:prSet presAssocID="{D8CBF7C7-B909-DB4A-836F-28608C17E155}" presName="aSpace" presStyleCnt="0"/>
      <dgm:spPr/>
    </dgm:pt>
    <dgm:pt modelId="{3D4CB073-4A1B-DE40-8C00-008AAE8F1DBE}" type="pres">
      <dgm:prSet presAssocID="{13A439DA-4824-F642-885A-2507F506333F}" presName="aNode" presStyleLbl="fgAcc1" presStyleIdx="2" presStyleCnt="4">
        <dgm:presLayoutVars>
          <dgm:bulletEnabled val="1"/>
        </dgm:presLayoutVars>
      </dgm:prSet>
      <dgm:spPr/>
    </dgm:pt>
    <dgm:pt modelId="{0EB72936-84FB-1648-AF04-4BF3BD187869}" type="pres">
      <dgm:prSet presAssocID="{13A439DA-4824-F642-885A-2507F506333F}" presName="aSpace" presStyleCnt="0"/>
      <dgm:spPr/>
    </dgm:pt>
    <dgm:pt modelId="{782ED719-4729-E849-9C74-26BA4FCF3220}" type="pres">
      <dgm:prSet presAssocID="{D91751FE-4B0A-D446-ACC8-F888F6637968}" presName="aNode" presStyleLbl="fgAcc1" presStyleIdx="3" presStyleCnt="4" custLinFactY="11086" custLinFactNeighborX="-50893" custLinFactNeighborY="100000">
        <dgm:presLayoutVars>
          <dgm:bulletEnabled val="1"/>
        </dgm:presLayoutVars>
      </dgm:prSet>
      <dgm:spPr/>
    </dgm:pt>
    <dgm:pt modelId="{21C706EF-502B-924F-B2D5-3EC42A249B2A}" type="pres">
      <dgm:prSet presAssocID="{D91751FE-4B0A-D446-ACC8-F888F6637968}" presName="aSpace" presStyleCnt="0"/>
      <dgm:spPr/>
    </dgm:pt>
  </dgm:ptLst>
  <dgm:cxnLst>
    <dgm:cxn modelId="{20432911-FD14-C640-8E04-0A21F9CB1110}" type="presOf" srcId="{30192A67-D8CD-0E42-871D-BECB7D0E7516}" destId="{6D931318-E604-6347-BB15-33DFE84B76F3}" srcOrd="0" destOrd="0" presId="urn:microsoft.com/office/officeart/2005/8/layout/pyramid2"/>
    <dgm:cxn modelId="{046AF715-98E3-704E-955C-E3B8F0E273E0}" srcId="{19E484BF-4B0B-D840-9401-F5B26E8C8F10}" destId="{30192A67-D8CD-0E42-871D-BECB7D0E7516}" srcOrd="0" destOrd="0" parTransId="{4E55F72F-972D-BD4D-9745-F1C7E78CFCD2}" sibTransId="{E45A9DB0-772E-8548-94DB-8B8357A96DFF}"/>
    <dgm:cxn modelId="{0EC54C26-AF1E-EE49-9F13-9329D5E2DA76}" type="presOf" srcId="{D91751FE-4B0A-D446-ACC8-F888F6637968}" destId="{782ED719-4729-E849-9C74-26BA4FCF3220}" srcOrd="0" destOrd="0" presId="urn:microsoft.com/office/officeart/2005/8/layout/pyramid2"/>
    <dgm:cxn modelId="{998C3667-CF3B-F04C-8084-A50561974728}" type="presOf" srcId="{D8CBF7C7-B909-DB4A-836F-28608C17E155}" destId="{09EB8945-476F-D94F-B192-7EAC3597C779}" srcOrd="0" destOrd="0" presId="urn:microsoft.com/office/officeart/2005/8/layout/pyramid2"/>
    <dgm:cxn modelId="{2B11434D-35FB-1547-820D-ECDBC8E8BD5A}" type="presOf" srcId="{19E484BF-4B0B-D840-9401-F5B26E8C8F10}" destId="{09A8FE08-3ABC-7741-A4D3-4F7F61886B6D}" srcOrd="0" destOrd="0" presId="urn:microsoft.com/office/officeart/2005/8/layout/pyramid2"/>
    <dgm:cxn modelId="{66C1DEEB-8F53-1944-833A-6862C0681797}" srcId="{19E484BF-4B0B-D840-9401-F5B26E8C8F10}" destId="{D8CBF7C7-B909-DB4A-836F-28608C17E155}" srcOrd="1" destOrd="0" parTransId="{41CB7EA2-483E-3F47-AF80-1787ED4C6216}" sibTransId="{F894A5C0-12F6-BA4B-8B62-D468044B81A0}"/>
    <dgm:cxn modelId="{0290AEF4-1D55-594F-AF02-F18E1AD45C4B}" type="presOf" srcId="{13A439DA-4824-F642-885A-2507F506333F}" destId="{3D4CB073-4A1B-DE40-8C00-008AAE8F1DBE}" srcOrd="0" destOrd="0" presId="urn:microsoft.com/office/officeart/2005/8/layout/pyramid2"/>
    <dgm:cxn modelId="{AE20E7F5-F959-A641-B071-7229B2FFC4A6}" srcId="{19E484BF-4B0B-D840-9401-F5B26E8C8F10}" destId="{D91751FE-4B0A-D446-ACC8-F888F6637968}" srcOrd="3" destOrd="0" parTransId="{3E371A38-9F16-D345-8C75-58E5BD7C123E}" sibTransId="{BFFD64BC-5329-A04C-B511-A3D77E65E73D}"/>
    <dgm:cxn modelId="{7E419FF9-F676-4E47-893C-A7012720059C}" srcId="{19E484BF-4B0B-D840-9401-F5B26E8C8F10}" destId="{13A439DA-4824-F642-885A-2507F506333F}" srcOrd="2" destOrd="0" parTransId="{0498C7A7-A7FD-E345-84C4-399A656C4DCE}" sibTransId="{663E3913-DBC4-2446-8163-5C2029A0A3B2}"/>
    <dgm:cxn modelId="{1667D814-0CA1-6C46-979E-C9BD387994C3}" type="presParOf" srcId="{09A8FE08-3ABC-7741-A4D3-4F7F61886B6D}" destId="{D90DCBE0-8E76-3443-A51A-34234771211B}" srcOrd="0" destOrd="0" presId="urn:microsoft.com/office/officeart/2005/8/layout/pyramid2"/>
    <dgm:cxn modelId="{00BD6974-B430-FE49-975C-5C36550E1ADA}" type="presParOf" srcId="{09A8FE08-3ABC-7741-A4D3-4F7F61886B6D}" destId="{A92116E1-E5A3-2B42-B3BA-24CF264B65DD}" srcOrd="1" destOrd="0" presId="urn:microsoft.com/office/officeart/2005/8/layout/pyramid2"/>
    <dgm:cxn modelId="{8C0A7075-833F-9D4E-992F-F53EEB622FF6}" type="presParOf" srcId="{A92116E1-E5A3-2B42-B3BA-24CF264B65DD}" destId="{6D931318-E604-6347-BB15-33DFE84B76F3}" srcOrd="0" destOrd="0" presId="urn:microsoft.com/office/officeart/2005/8/layout/pyramid2"/>
    <dgm:cxn modelId="{1CFE47D2-C2AF-FC40-90F4-6F215496368F}" type="presParOf" srcId="{A92116E1-E5A3-2B42-B3BA-24CF264B65DD}" destId="{B575BE48-83E1-EA4D-AF1E-51461A12AD97}" srcOrd="1" destOrd="0" presId="urn:microsoft.com/office/officeart/2005/8/layout/pyramid2"/>
    <dgm:cxn modelId="{806395BE-DC69-5A44-9707-3338A06D9C28}" type="presParOf" srcId="{A92116E1-E5A3-2B42-B3BA-24CF264B65DD}" destId="{09EB8945-476F-D94F-B192-7EAC3597C779}" srcOrd="2" destOrd="0" presId="urn:microsoft.com/office/officeart/2005/8/layout/pyramid2"/>
    <dgm:cxn modelId="{28F0979A-9FF1-1A48-B500-0C80308DC281}" type="presParOf" srcId="{A92116E1-E5A3-2B42-B3BA-24CF264B65DD}" destId="{AE020E22-A0C2-BA49-BE76-DA0167160874}" srcOrd="3" destOrd="0" presId="urn:microsoft.com/office/officeart/2005/8/layout/pyramid2"/>
    <dgm:cxn modelId="{F8C78D60-230D-B340-A6A0-52E81D570614}" type="presParOf" srcId="{A92116E1-E5A3-2B42-B3BA-24CF264B65DD}" destId="{3D4CB073-4A1B-DE40-8C00-008AAE8F1DBE}" srcOrd="4" destOrd="0" presId="urn:microsoft.com/office/officeart/2005/8/layout/pyramid2"/>
    <dgm:cxn modelId="{A5DDB0EC-BFB3-5B42-BACA-C42D8377ABBB}" type="presParOf" srcId="{A92116E1-E5A3-2B42-B3BA-24CF264B65DD}" destId="{0EB72936-84FB-1648-AF04-4BF3BD187869}" srcOrd="5" destOrd="0" presId="urn:microsoft.com/office/officeart/2005/8/layout/pyramid2"/>
    <dgm:cxn modelId="{916D40E6-0911-3E4A-B17A-2567523902FD}" type="presParOf" srcId="{A92116E1-E5A3-2B42-B3BA-24CF264B65DD}" destId="{782ED719-4729-E849-9C74-26BA4FCF3220}" srcOrd="6" destOrd="0" presId="urn:microsoft.com/office/officeart/2005/8/layout/pyramid2"/>
    <dgm:cxn modelId="{212AD5FE-59B0-474E-A748-54ACE146B09B}" type="presParOf" srcId="{A92116E1-E5A3-2B42-B3BA-24CF264B65DD}" destId="{21C706EF-502B-924F-B2D5-3EC42A249B2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DCBE0-8E76-3443-A51A-34234771211B}">
      <dsp:nvSpPr>
        <dsp:cNvPr id="0" name=""/>
        <dsp:cNvSpPr/>
      </dsp:nvSpPr>
      <dsp:spPr>
        <a:xfrm>
          <a:off x="846518" y="0"/>
          <a:ext cx="4837249" cy="4837249"/>
        </a:xfrm>
        <a:prstGeom prst="triangle">
          <a:avLst/>
        </a:prstGeom>
        <a:solidFill>
          <a:schemeClr val="accent2">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931318-E604-6347-BB15-33DFE84B76F3}">
      <dsp:nvSpPr>
        <dsp:cNvPr id="0" name=""/>
        <dsp:cNvSpPr/>
      </dsp:nvSpPr>
      <dsp:spPr>
        <a:xfrm>
          <a:off x="3265143" y="484197"/>
          <a:ext cx="3144212" cy="859745"/>
        </a:xfrm>
        <a:prstGeom prst="round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Use of supplemental oxygen</a:t>
          </a:r>
        </a:p>
      </dsp:txBody>
      <dsp:txXfrm>
        <a:off x="3307112" y="526166"/>
        <a:ext cx="3060274" cy="775807"/>
      </dsp:txXfrm>
    </dsp:sp>
    <dsp:sp modelId="{09EB8945-476F-D94F-B192-7EAC3597C779}">
      <dsp:nvSpPr>
        <dsp:cNvPr id="0" name=""/>
        <dsp:cNvSpPr/>
      </dsp:nvSpPr>
      <dsp:spPr>
        <a:xfrm>
          <a:off x="3265143" y="1451411"/>
          <a:ext cx="3144212" cy="859745"/>
        </a:xfrm>
        <a:prstGeom prst="round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PPS &lt;30%</a:t>
          </a:r>
        </a:p>
      </dsp:txBody>
      <dsp:txXfrm>
        <a:off x="3307112" y="1493380"/>
        <a:ext cx="3060274" cy="775807"/>
      </dsp:txXfrm>
    </dsp:sp>
    <dsp:sp modelId="{3D4CB073-4A1B-DE40-8C00-008AAE8F1DBE}">
      <dsp:nvSpPr>
        <dsp:cNvPr id="0" name=""/>
        <dsp:cNvSpPr/>
      </dsp:nvSpPr>
      <dsp:spPr>
        <a:xfrm>
          <a:off x="3265143" y="2418624"/>
          <a:ext cx="3144212" cy="859745"/>
        </a:xfrm>
        <a:prstGeom prst="round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Peripheral Edema</a:t>
          </a:r>
        </a:p>
      </dsp:txBody>
      <dsp:txXfrm>
        <a:off x="3307112" y="2460593"/>
        <a:ext cx="3060274" cy="775807"/>
      </dsp:txXfrm>
    </dsp:sp>
    <dsp:sp modelId="{782ED719-4729-E849-9C74-26BA4FCF3220}">
      <dsp:nvSpPr>
        <dsp:cNvPr id="0" name=""/>
        <dsp:cNvSpPr/>
      </dsp:nvSpPr>
      <dsp:spPr>
        <a:xfrm>
          <a:off x="1664959" y="3588618"/>
          <a:ext cx="3144212" cy="859745"/>
        </a:xfrm>
        <a:prstGeom prst="roundRect">
          <a:avLst/>
        </a:prstGeom>
        <a:solidFill>
          <a:schemeClr val="bg1">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Prognosis &lt;7 days</a:t>
          </a:r>
        </a:p>
      </dsp:txBody>
      <dsp:txXfrm>
        <a:off x="1706928" y="3630587"/>
        <a:ext cx="3060274" cy="77580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27000" algn="l" rtl="0">
              <a:lnSpc>
                <a:spcPct val="90000"/>
              </a:lnSpc>
              <a:spcBef>
                <a:spcPts val="0"/>
              </a:spcBef>
              <a:spcAft>
                <a:spcPts val="0"/>
              </a:spcAft>
              <a:buClr>
                <a:schemeClr val="dk1"/>
              </a:buClr>
              <a:buSzPts val="1200"/>
              <a:buChar char="•"/>
            </a:pPr>
            <a:r>
              <a:rPr lang="en-CA" dirty="0"/>
              <a:t>Persistent damage leading to a reduction in the kidney’s ability to filter blood</a:t>
            </a:r>
            <a:endParaRPr dirty="0"/>
          </a:p>
          <a:p>
            <a:pPr marL="0" lvl="0" indent="0" algn="l" rtl="0">
              <a:spcBef>
                <a:spcPts val="0"/>
              </a:spcBef>
              <a:spcAft>
                <a:spcPts val="0"/>
              </a:spcAft>
              <a:buNone/>
            </a:pPr>
            <a:endParaRPr dirty="0"/>
          </a:p>
        </p:txBody>
      </p:sp>
      <p:sp>
        <p:nvSpPr>
          <p:cNvPr id="141" name="Google Shape;1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https://apac.mykidneyjourney.com/en-PH/chronic-kidney-disease/ckd-stage-5</a:t>
            </a: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Potassium excretion starts to falter below eGFR of 20-25</a:t>
            </a:r>
            <a:endParaRPr dirty="0">
              <a:latin typeface="Arial"/>
              <a:ea typeface="Arial"/>
              <a:cs typeface="Arial"/>
              <a:sym typeface="Arial"/>
            </a:endParaRPr>
          </a:p>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Failure of sodium and free water excretion at eGFR of 10-15</a:t>
            </a:r>
            <a:endParaRPr dirty="0">
              <a:latin typeface="Arial"/>
              <a:ea typeface="Arial"/>
              <a:cs typeface="Arial"/>
              <a:sym typeface="Arial"/>
            </a:endParaRPr>
          </a:p>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Failure of ammonium production – accumulation of phosphates and sulfates in blood stream causing anion gap metabolic acidosis</a:t>
            </a:r>
            <a:endParaRPr dirty="0">
              <a:latin typeface="Arial"/>
              <a:ea typeface="Arial"/>
              <a:cs typeface="Arial"/>
              <a:sym typeface="Arial"/>
            </a:endParaRPr>
          </a:p>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Uremia leads to bleeding diathesis, in addition to decreased renal production of EPO</a:t>
            </a:r>
            <a:endParaRPr dirty="0">
              <a:latin typeface="Arial"/>
              <a:ea typeface="Arial"/>
              <a:cs typeface="Arial"/>
              <a:sym typeface="Arial"/>
            </a:endParaRPr>
          </a:p>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Secondary hyperparathyroidism in CKD from high phosphate, low calcium, decreased Calcitriol – leading to bone disease and </a:t>
            </a:r>
            <a:r>
              <a:rPr lang="en-CA" dirty="0" err="1">
                <a:latin typeface="Arial"/>
                <a:ea typeface="Arial"/>
                <a:cs typeface="Arial"/>
                <a:sym typeface="Arial"/>
              </a:rPr>
              <a:t>osteomalacia</a:t>
            </a:r>
            <a:endParaRPr lang="en-CA" dirty="0">
              <a:latin typeface="Arial"/>
              <a:ea typeface="Arial"/>
              <a:cs typeface="Arial"/>
              <a:sym typeface="Arial"/>
            </a:endParaRPr>
          </a:p>
          <a:p>
            <a:pPr marL="171450" lvl="0" indent="-171450" algn="l" rtl="0">
              <a:spcBef>
                <a:spcPts val="0"/>
              </a:spcBef>
              <a:spcAft>
                <a:spcPts val="0"/>
              </a:spcAft>
              <a:buClr>
                <a:schemeClr val="dk1"/>
              </a:buClr>
              <a:buSzPts val="1200"/>
              <a:buChar char="•"/>
            </a:pPr>
            <a:endParaRPr lang="en-CA" dirty="0">
              <a:latin typeface="Arial"/>
              <a:ea typeface="Arial"/>
              <a:cs typeface="Arial"/>
              <a:sym typeface="Arial"/>
            </a:endParaRPr>
          </a:p>
          <a:p>
            <a:pPr marL="171450" lvl="0" indent="-171450" algn="l" rtl="0">
              <a:spcBef>
                <a:spcPts val="0"/>
              </a:spcBef>
              <a:spcAft>
                <a:spcPts val="0"/>
              </a:spcAft>
              <a:buClr>
                <a:schemeClr val="dk1"/>
              </a:buClr>
              <a:buSzPts val="1200"/>
              <a:buChar char="•"/>
            </a:pPr>
            <a:r>
              <a:rPr lang="en-CA" dirty="0">
                <a:latin typeface="Arial"/>
                <a:ea typeface="Arial"/>
                <a:cs typeface="Arial"/>
                <a:sym typeface="Arial"/>
              </a:rPr>
              <a:t>To replace the electrolyte regulatory function and the filtration of the kidneys, we employ renal replacement therapy</a:t>
            </a:r>
          </a:p>
          <a:p>
            <a:pPr marL="171450" lvl="0" indent="-171450" algn="l" rtl="0">
              <a:spcBef>
                <a:spcPts val="0"/>
              </a:spcBef>
              <a:spcAft>
                <a:spcPts val="0"/>
              </a:spcAft>
              <a:buClr>
                <a:schemeClr val="dk1"/>
              </a:buClr>
              <a:buSzPts val="1200"/>
              <a:buChar char="•"/>
            </a:pPr>
            <a:endParaRPr lang="en-CA" dirty="0">
              <a:latin typeface="Arial"/>
              <a:ea typeface="Arial"/>
              <a:cs typeface="Arial"/>
              <a:sym typeface="Arial"/>
            </a:endParaRPr>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c3ae0cf53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c3ae0cf53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Techniques to replace the blood filtering function of the kidneys in those with end-stage renal disease</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Options include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Dialysis (hemodialysis or peritoneal dialysis)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Hemofiltration (typically reserved for AKI) – removal of waste products and water through convection</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Kidney Transplantation</a:t>
            </a:r>
          </a:p>
          <a:p>
            <a:pPr marL="323850" lvl="0" indent="-171450" algn="l" rtl="0">
              <a:spcBef>
                <a:spcPts val="0"/>
              </a:spcBef>
              <a:spcAft>
                <a:spcPts val="0"/>
              </a:spcAft>
              <a:buClr>
                <a:schemeClr val="dk1"/>
              </a:buClr>
              <a:buSzPts val="1200"/>
              <a:buFont typeface="Arial" panose="020B0604020202020204" pitchFamily="34" charset="0"/>
              <a:buChar char="•"/>
            </a:pPr>
            <a:r>
              <a:rPr lang="en-CA" dirty="0">
                <a:latin typeface="Arial"/>
                <a:ea typeface="Arial"/>
                <a:cs typeface="Arial"/>
                <a:sym typeface="Arial"/>
              </a:rPr>
              <a:t>Indications for RRT include:</a:t>
            </a:r>
          </a:p>
          <a:p>
            <a:pPr marL="781050" lvl="1" indent="-171450" algn="l" rtl="0">
              <a:spcBef>
                <a:spcPts val="0"/>
              </a:spcBef>
              <a:spcAft>
                <a:spcPts val="0"/>
              </a:spcAft>
              <a:buClr>
                <a:schemeClr val="dk1"/>
              </a:buClr>
              <a:buSzPts val="1200"/>
              <a:buFont typeface="Arial" panose="020B0604020202020204" pitchFamily="34" charset="0"/>
              <a:buChar char="•"/>
            </a:pPr>
            <a:r>
              <a:rPr lang="en-CA" dirty="0">
                <a:latin typeface="Arial"/>
                <a:ea typeface="Arial"/>
                <a:cs typeface="Arial"/>
                <a:sym typeface="Arial"/>
              </a:rPr>
              <a:t>Severe metabolic acidosis, hyperkalemia, pericarditis, uremic encephalopathy</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Hemodialysis vs Peritoneal Dialysis</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Resource and time intensive intervention requiring AV fistula or central venous catheter</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Typically 3/week for 3-5 hours per session</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For hemodialysis, requires attending medical facility</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Median survival on Dialysis is 5 years</a:t>
            </a:r>
            <a:r>
              <a:rPr lang="en-CA" baseline="30000" dirty="0">
                <a:latin typeface="Arial"/>
                <a:ea typeface="Arial"/>
                <a:cs typeface="Arial"/>
                <a:sym typeface="Arial"/>
              </a:rPr>
              <a:t>6</a:t>
            </a:r>
            <a:endParaRPr baseline="30000"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Majority of patients are on intermittent hemodialysis</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Peritoneal dialysis has high risk of technical failure, </a:t>
            </a:r>
            <a:endParaRPr baseline="30000" dirty="0">
              <a:latin typeface="Arial"/>
              <a:ea typeface="Arial"/>
              <a:cs typeface="Arial"/>
              <a:sym typeface="Arial"/>
            </a:endParaRPr>
          </a:p>
        </p:txBody>
      </p:sp>
      <p:sp>
        <p:nvSpPr>
          <p:cNvPr id="205" name="Google Shape;205;g24c3ae0cf53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9e98707f3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9e98707f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latin typeface="Arial"/>
                <a:ea typeface="Arial"/>
                <a:cs typeface="Arial"/>
                <a:sym typeface="Arial"/>
              </a:rPr>
              <a:t>This is data published by the Ontario Renal network in 2017 for survival estimates in individuals undergoing hemodialysis</a:t>
            </a:r>
          </a:p>
        </p:txBody>
      </p:sp>
      <p:sp>
        <p:nvSpPr>
          <p:cNvPr id="214" name="Google Shape;214;g289e98707f3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9CFA4FE3-674C-EA18-4AFC-356C57024FCC}"/>
            </a:ext>
          </a:extLst>
        </p:cNvPr>
        <p:cNvGrpSpPr/>
        <p:nvPr/>
      </p:nvGrpSpPr>
      <p:grpSpPr>
        <a:xfrm>
          <a:off x="0" y="0"/>
          <a:ext cx="0" cy="0"/>
          <a:chOff x="0" y="0"/>
          <a:chExt cx="0" cy="0"/>
        </a:xfrm>
      </p:grpSpPr>
      <p:sp>
        <p:nvSpPr>
          <p:cNvPr id="212" name="Google Shape;212;g289e98707f3_0_1:notes">
            <a:extLst>
              <a:ext uri="{FF2B5EF4-FFF2-40B4-BE49-F238E27FC236}">
                <a16:creationId xmlns:a16="http://schemas.microsoft.com/office/drawing/2014/main" id="{202F12BE-0323-80DB-3814-A34F4B6A091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9e98707f3_0_1:notes">
            <a:extLst>
              <a:ext uri="{FF2B5EF4-FFF2-40B4-BE49-F238E27FC236}">
                <a16:creationId xmlns:a16="http://schemas.microsoft.com/office/drawing/2014/main" id="{D0915DE1-1FA7-A92D-4877-3619E12528A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latin typeface="Arial"/>
                <a:ea typeface="Arial"/>
                <a:cs typeface="Arial"/>
                <a:sym typeface="Arial"/>
              </a:rPr>
              <a:t>-I would like to bring our attention to the areas shaded in red, which indicate that on average, less than 1 in every 2 hemodialysis patients is alive after said interval of time.</a:t>
            </a:r>
          </a:p>
          <a:p>
            <a:pPr marL="0" lvl="0" indent="0" algn="l" rtl="0">
              <a:spcBef>
                <a:spcPts val="0"/>
              </a:spcBef>
              <a:spcAft>
                <a:spcPts val="0"/>
              </a:spcAft>
              <a:buNone/>
            </a:pPr>
            <a:r>
              <a:rPr lang="en-CA" dirty="0">
                <a:latin typeface="Arial"/>
                <a:ea typeface="Arial"/>
                <a:cs typeface="Arial"/>
                <a:sym typeface="Arial"/>
              </a:rPr>
              <a:t>-most jarring is the 10 year survival data for those with Diabetes</a:t>
            </a:r>
          </a:p>
        </p:txBody>
      </p:sp>
      <p:sp>
        <p:nvSpPr>
          <p:cNvPr id="214" name="Google Shape;214;g289e98707f3_0_1:notes">
            <a:extLst>
              <a:ext uri="{FF2B5EF4-FFF2-40B4-BE49-F238E27FC236}">
                <a16:creationId xmlns:a16="http://schemas.microsoft.com/office/drawing/2014/main" id="{2BB957EC-4D9B-2DCB-B3AA-E83AF9DB9C8E}"/>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15</a:t>
            </a:fld>
            <a:endParaRPr/>
          </a:p>
        </p:txBody>
      </p:sp>
    </p:spTree>
    <p:extLst>
      <p:ext uri="{BB962C8B-B14F-4D97-AF65-F5344CB8AC3E}">
        <p14:creationId xmlns:p14="http://schemas.microsoft.com/office/powerpoint/2010/main" val="13905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c3ae0cf53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c3ae0cf53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(Ontario) In the 12 month period ending in Q4 of 2023, 5.3% of people treated for ESRD received a kidney transplant</a:t>
            </a:r>
            <a:r>
              <a:rPr lang="en-CA" baseline="30000" dirty="0">
                <a:latin typeface="Arial"/>
                <a:ea typeface="Arial"/>
                <a:cs typeface="Arial"/>
                <a:sym typeface="Arial"/>
              </a:rPr>
              <a:t>7</a:t>
            </a:r>
            <a:endParaRPr baseline="30000"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Wait time for cadaveric kidney donation typically 4 years, but depends on blood type</a:t>
            </a:r>
            <a:endParaRPr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Living kidney donation wait times vary significantly with no concrete data available for Ontario</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Strict criteria for candidacy to transplant with extensive exclusion criteria. The following is a snippet:</a:t>
            </a:r>
            <a:r>
              <a:rPr lang="en-CA" baseline="30000" dirty="0">
                <a:latin typeface="Arial"/>
                <a:ea typeface="Arial"/>
                <a:cs typeface="Arial"/>
                <a:sym typeface="Arial"/>
              </a:rPr>
              <a:t>8</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Life expectancy 50% at 5 years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Ischemic Heart disease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Peripheral Vascular Disease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Malignancy</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History of Malignancy*</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p:txBody>
      </p:sp>
      <p:sp>
        <p:nvSpPr>
          <p:cNvPr id="221" name="Google Shape;221;g24c3ae0cf53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3ae0cf53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3ae0cf5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CA" dirty="0">
                <a:latin typeface="Arial"/>
                <a:ea typeface="Arial"/>
                <a:cs typeface="Arial"/>
                <a:sym typeface="Arial"/>
              </a:rPr>
              <a:t>Diagram from Nature Reviews – </a:t>
            </a:r>
            <a:r>
              <a:rPr lang="en-CA" dirty="0" err="1">
                <a:latin typeface="Arial"/>
                <a:ea typeface="Arial"/>
                <a:cs typeface="Arial"/>
                <a:sym typeface="Arial"/>
              </a:rPr>
              <a:t>Nephrofrom</a:t>
            </a:r>
            <a:r>
              <a:rPr lang="en-CA" dirty="0">
                <a:latin typeface="Arial"/>
                <a:ea typeface="Arial"/>
                <a:cs typeface="Arial"/>
                <a:sym typeface="Arial"/>
              </a:rPr>
              <a:t> 2022 illustrates the high burden of symptoms in CKD</a:t>
            </a:r>
            <a:endParaRPr dirty="0">
              <a:latin typeface="Arial"/>
              <a:ea typeface="Arial"/>
              <a:cs typeface="Arial"/>
              <a:sym typeface="Arial"/>
            </a:endParaRPr>
          </a:p>
          <a:p>
            <a:pPr marL="457200" lvl="0" indent="-317500" algn="l" rtl="0">
              <a:spcBef>
                <a:spcPts val="0"/>
              </a:spcBef>
              <a:spcAft>
                <a:spcPts val="0"/>
              </a:spcAft>
              <a:buSzPts val="1400"/>
              <a:buChar char="●"/>
            </a:pPr>
            <a:r>
              <a:rPr lang="en-CA" dirty="0">
                <a:latin typeface="Arial"/>
                <a:ea typeface="Arial"/>
                <a:cs typeface="Arial"/>
                <a:sym typeface="Arial"/>
              </a:rPr>
              <a:t>As degree of illness progresses, symptoms can worsen and accumulate</a:t>
            </a:r>
            <a:endParaRPr dirty="0">
              <a:latin typeface="Arial"/>
              <a:ea typeface="Arial"/>
              <a:cs typeface="Arial"/>
              <a:sym typeface="Arial"/>
            </a:endParaRPr>
          </a:p>
          <a:p>
            <a:pPr marL="457200" lvl="0" indent="-317500" algn="l" rtl="0">
              <a:spcBef>
                <a:spcPts val="0"/>
              </a:spcBef>
              <a:spcAft>
                <a:spcPts val="0"/>
              </a:spcAft>
              <a:buSzPts val="1400"/>
              <a:buChar char="●"/>
            </a:pPr>
            <a:r>
              <a:rPr lang="en-CA" dirty="0">
                <a:latin typeface="Arial"/>
                <a:ea typeface="Arial"/>
                <a:cs typeface="Arial"/>
                <a:sym typeface="Arial"/>
              </a:rPr>
              <a:t>Symptoms can be related to the CKD, dialysis treatment itself, or comorbidities</a:t>
            </a:r>
            <a:endParaRPr dirty="0">
              <a:latin typeface="Arial"/>
              <a:ea typeface="Arial"/>
              <a:cs typeface="Arial"/>
              <a:sym typeface="Arial"/>
            </a:endParaRPr>
          </a:p>
        </p:txBody>
      </p:sp>
      <p:sp>
        <p:nvSpPr>
          <p:cNvPr id="230" name="Google Shape;230;g24c3ae0cf5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89e98707f3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89e98707f3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latin typeface="Arial"/>
                <a:ea typeface="Arial"/>
                <a:cs typeface="Arial"/>
                <a:sym typeface="Arial"/>
              </a:rPr>
              <a:t>-prevalence data mixed between on dialysis, discontinuing dialysis, or CKM</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71% of patients with ESRD experience fatigue</a:t>
            </a:r>
            <a:r>
              <a:rPr lang="en-CA" baseline="30000" dirty="0">
                <a:latin typeface="Arial"/>
                <a:ea typeface="Arial"/>
                <a:cs typeface="Arial"/>
                <a:sym typeface="Arial"/>
              </a:rPr>
              <a:t>11</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Causes include: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failure of Erythropoietin production, uremia, protein wasting, chronic inflammatory state, multimorbidity and dialysis sessions themselves</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No standardized treatment exists</a:t>
            </a:r>
            <a:endParaRPr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Recent Cochrane review from august 2023 showed no good evidence for pharmacotherapy, and sparse low quality evidence for aromatherapy, acupressure, massage therapy. Exercise regimen has some evidence.</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Suggestions to increment exercise, manage comorbidities, treat anemia (treat iron deficiency if present, transfuse if necessary, and use </a:t>
            </a:r>
            <a:r>
              <a:rPr lang="en-CA" b="1" dirty="0">
                <a:latin typeface="Arial"/>
                <a:ea typeface="Arial"/>
                <a:cs typeface="Arial"/>
                <a:sym typeface="Arial"/>
              </a:rPr>
              <a:t>Erythropoietin stimulating agents</a:t>
            </a:r>
            <a:r>
              <a:rPr lang="en-CA" dirty="0">
                <a:latin typeface="Arial"/>
                <a:ea typeface="Arial"/>
                <a:cs typeface="Arial"/>
                <a:sym typeface="Arial"/>
              </a:rPr>
              <a:t>)</a:t>
            </a:r>
            <a:r>
              <a:rPr lang="en-CA" baseline="30000" dirty="0">
                <a:latin typeface="Arial"/>
                <a:ea typeface="Arial"/>
                <a:cs typeface="Arial"/>
                <a:sym typeface="Arial"/>
              </a:rPr>
              <a:t>12</a:t>
            </a:r>
            <a:endParaRPr lang="en-CA" baseline="0"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baseline="0" dirty="0">
                <a:latin typeface="Arial"/>
                <a:ea typeface="Arial"/>
                <a:cs typeface="Arial"/>
                <a:sym typeface="Arial"/>
              </a:rPr>
              <a:t>Despite strong evidence that ESAs improve the symptom of fatigue, ESAs affects on QoL are inconclusive</a:t>
            </a:r>
            <a:endParaRPr dirty="0">
              <a:latin typeface="Arial"/>
              <a:ea typeface="Arial"/>
              <a:cs typeface="Arial"/>
              <a:sym typeface="Arial"/>
            </a:endParaRPr>
          </a:p>
        </p:txBody>
      </p:sp>
      <p:sp>
        <p:nvSpPr>
          <p:cNvPr id="237" name="Google Shape;237;g289e98707f3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89e98707f3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89e98707f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a:latin typeface="Arial"/>
                <a:ea typeface="Arial"/>
                <a:cs typeface="Arial"/>
                <a:sym typeface="Arial"/>
              </a:rPr>
              <a:t>Increase plasma volume due to renal retention</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If residual renal function, diuretics are mainstay but risk of progression of kidney dysfunction</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If requiring dialysis, then excess fluid is removed through dialysis</a:t>
            </a:r>
            <a:endParaRPr>
              <a:latin typeface="Arial"/>
              <a:ea typeface="Arial"/>
              <a:cs typeface="Arial"/>
              <a:sym typeface="Arial"/>
            </a:endParaRPr>
          </a:p>
        </p:txBody>
      </p:sp>
      <p:sp>
        <p:nvSpPr>
          <p:cNvPr id="253" name="Google Shape;253;g289e98707f3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C7D68-8AC4-0440-B1C1-67A64591BBB7}" type="slidenum">
              <a:rPr lang="en-US" smtClean="0"/>
              <a:t>2</a:t>
            </a:fld>
            <a:endParaRPr lang="en-US"/>
          </a:p>
        </p:txBody>
      </p:sp>
    </p:spTree>
    <p:extLst>
      <p:ext uri="{BB962C8B-B14F-4D97-AF65-F5344CB8AC3E}">
        <p14:creationId xmlns:p14="http://schemas.microsoft.com/office/powerpoint/2010/main" val="1717301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89e98707f3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89e98707f3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latin typeface="Arial"/>
                <a:ea typeface="Arial"/>
                <a:cs typeface="Arial"/>
                <a:sym typeface="Arial"/>
              </a:rPr>
              <a:t>Defined as:</a:t>
            </a:r>
            <a:endParaRPr>
              <a:latin typeface="Arial"/>
              <a:ea typeface="Arial"/>
              <a:cs typeface="Arial"/>
              <a:sym typeface="Arial"/>
            </a:endParaRPr>
          </a:p>
          <a:p>
            <a:pPr marL="457200" lvl="0" indent="-304800" algn="l" rtl="0">
              <a:spcBef>
                <a:spcPts val="0"/>
              </a:spcBef>
              <a:spcAft>
                <a:spcPts val="0"/>
              </a:spcAft>
              <a:buClr>
                <a:schemeClr val="dk1"/>
              </a:buClr>
              <a:buSzPts val="1200"/>
              <a:buAutoNum type="arabicPeriod"/>
            </a:pPr>
            <a:r>
              <a:rPr lang="en-CA">
                <a:latin typeface="Arial"/>
                <a:ea typeface="Arial"/>
                <a:cs typeface="Arial"/>
                <a:sym typeface="Arial"/>
              </a:rPr>
              <a:t>Urge to move legs usually accompanied or caused by uncomfortable or unpleasant sensations in the lgs</a:t>
            </a:r>
            <a:endParaRPr>
              <a:latin typeface="Arial"/>
              <a:ea typeface="Arial"/>
              <a:cs typeface="Arial"/>
              <a:sym typeface="Arial"/>
            </a:endParaRPr>
          </a:p>
          <a:p>
            <a:pPr marL="457200" lvl="0" indent="-304800" algn="l" rtl="0">
              <a:spcBef>
                <a:spcPts val="0"/>
              </a:spcBef>
              <a:spcAft>
                <a:spcPts val="0"/>
              </a:spcAft>
              <a:buClr>
                <a:schemeClr val="dk1"/>
              </a:buClr>
              <a:buSzPts val="1200"/>
              <a:buAutoNum type="arabicPeriod"/>
            </a:pPr>
            <a:r>
              <a:rPr lang="en-CA">
                <a:latin typeface="Arial"/>
                <a:ea typeface="Arial"/>
                <a:cs typeface="Arial"/>
                <a:sym typeface="Arial"/>
              </a:rPr>
              <a:t>The urge to move or unpleasant sensations begin or worsen during inactivity or rest</a:t>
            </a:r>
            <a:endParaRPr>
              <a:latin typeface="Arial"/>
              <a:ea typeface="Arial"/>
              <a:cs typeface="Arial"/>
              <a:sym typeface="Arial"/>
            </a:endParaRPr>
          </a:p>
          <a:p>
            <a:pPr marL="457200" lvl="0" indent="-304800" algn="l" rtl="0">
              <a:spcBef>
                <a:spcPts val="0"/>
              </a:spcBef>
              <a:spcAft>
                <a:spcPts val="0"/>
              </a:spcAft>
              <a:buClr>
                <a:schemeClr val="dk1"/>
              </a:buClr>
              <a:buSzPts val="1200"/>
              <a:buAutoNum type="arabicPeriod"/>
            </a:pPr>
            <a:r>
              <a:rPr lang="en-CA">
                <a:latin typeface="Arial"/>
                <a:ea typeface="Arial"/>
                <a:cs typeface="Arial"/>
                <a:sym typeface="Arial"/>
              </a:rPr>
              <a:t>The urge to move or sensation are partially or totally relieved by movement</a:t>
            </a:r>
            <a:endParaRPr>
              <a:latin typeface="Arial"/>
              <a:ea typeface="Arial"/>
              <a:cs typeface="Arial"/>
              <a:sym typeface="Arial"/>
            </a:endParaRPr>
          </a:p>
          <a:p>
            <a:pPr marL="457200" lvl="0" indent="-304800" algn="l" rtl="0">
              <a:spcBef>
                <a:spcPts val="0"/>
              </a:spcBef>
              <a:spcAft>
                <a:spcPts val="0"/>
              </a:spcAft>
              <a:buClr>
                <a:schemeClr val="dk1"/>
              </a:buClr>
              <a:buSzPts val="1200"/>
              <a:buAutoNum type="arabicPeriod"/>
            </a:pPr>
            <a:r>
              <a:rPr lang="en-CA">
                <a:latin typeface="Arial"/>
                <a:ea typeface="Arial"/>
                <a:cs typeface="Arial"/>
                <a:sym typeface="Arial"/>
              </a:rPr>
              <a:t>Worse in the evening or night</a:t>
            </a:r>
            <a:endParaRPr>
              <a:latin typeface="Arial"/>
              <a:ea typeface="Arial"/>
              <a:cs typeface="Arial"/>
              <a:sym typeface="Arial"/>
            </a:endParaRPr>
          </a:p>
          <a:p>
            <a:pPr marL="457200" lvl="0" indent="0" algn="l" rtl="0">
              <a:spcBef>
                <a:spcPts val="0"/>
              </a:spcBef>
              <a:spcAft>
                <a:spcPts val="0"/>
              </a:spcAft>
              <a:buNone/>
            </a:pPr>
            <a:endParaRPr>
              <a:latin typeface="Arial"/>
              <a:ea typeface="Arial"/>
              <a:cs typeface="Arial"/>
              <a:sym typeface="Arial"/>
            </a:endParaRPr>
          </a:p>
          <a:p>
            <a:pPr marL="457200" lvl="0" indent="0" algn="l" rtl="0">
              <a:spcBef>
                <a:spcPts val="0"/>
              </a:spcBef>
              <a:spcAft>
                <a:spcPts val="0"/>
              </a:spcAft>
              <a:buNone/>
            </a:pPr>
            <a:r>
              <a:rPr lang="en-CA">
                <a:latin typeface="Arial"/>
                <a:ea typeface="Arial"/>
                <a:cs typeface="Arial"/>
                <a:sym typeface="Arial"/>
              </a:rPr>
              <a:t>Approximately 30% of ESRD patients affected</a:t>
            </a:r>
            <a:endParaRPr>
              <a:latin typeface="Arial"/>
              <a:ea typeface="Arial"/>
              <a:cs typeface="Arial"/>
              <a:sym typeface="Arial"/>
            </a:endParaRPr>
          </a:p>
          <a:p>
            <a:pPr marL="457200" lvl="0" indent="0" algn="l" rtl="0">
              <a:spcBef>
                <a:spcPts val="0"/>
              </a:spcBef>
              <a:spcAft>
                <a:spcPts val="0"/>
              </a:spcAft>
              <a:buNone/>
            </a:pPr>
            <a:r>
              <a:rPr lang="en-CA">
                <a:latin typeface="Arial"/>
                <a:ea typeface="Arial"/>
                <a:cs typeface="Arial"/>
                <a:sym typeface="Arial"/>
              </a:rPr>
              <a:t>Underlying mechanism unknown, but hypothesis involved dopaminergic system dysfunction and iron depletion in brain</a:t>
            </a:r>
            <a:endParaRPr>
              <a:latin typeface="Arial"/>
              <a:ea typeface="Arial"/>
              <a:cs typeface="Arial"/>
              <a:sym typeface="Arial"/>
            </a:endParaRPr>
          </a:p>
          <a:p>
            <a:pPr marL="457200" lvl="0" indent="0" algn="l" rtl="0">
              <a:spcBef>
                <a:spcPts val="0"/>
              </a:spcBef>
              <a:spcAft>
                <a:spcPts val="0"/>
              </a:spcAft>
              <a:buNone/>
            </a:pPr>
            <a:r>
              <a:rPr lang="en-CA">
                <a:latin typeface="Arial"/>
                <a:ea typeface="Arial"/>
                <a:cs typeface="Arial"/>
                <a:sym typeface="Arial"/>
              </a:rPr>
              <a:t>Calcium/phosphate imbalance also implicated</a:t>
            </a:r>
            <a:endParaRPr>
              <a:latin typeface="Arial"/>
              <a:ea typeface="Arial"/>
              <a:cs typeface="Arial"/>
              <a:sym typeface="Arial"/>
            </a:endParaRPr>
          </a:p>
          <a:p>
            <a:pPr marL="457200" lvl="0" indent="0" algn="l" rtl="0">
              <a:spcBef>
                <a:spcPts val="0"/>
              </a:spcBef>
              <a:spcAft>
                <a:spcPts val="0"/>
              </a:spcAft>
              <a:buNone/>
            </a:pPr>
            <a:r>
              <a:rPr lang="en-CA">
                <a:latin typeface="Arial"/>
                <a:ea typeface="Arial"/>
                <a:cs typeface="Arial"/>
                <a:sym typeface="Arial"/>
              </a:rPr>
              <a:t>Pharm: Dopamine agonists (Ropinirole, Pramipexole, Levodopa), Iron supplementation, Gabapent</a:t>
            </a:r>
            <a:endParaRPr>
              <a:latin typeface="Arial"/>
              <a:ea typeface="Arial"/>
              <a:cs typeface="Arial"/>
              <a:sym typeface="Arial"/>
            </a:endParaRPr>
          </a:p>
          <a:p>
            <a:pPr marL="457200" lvl="0" indent="0" algn="l" rtl="0">
              <a:spcBef>
                <a:spcPts val="0"/>
              </a:spcBef>
              <a:spcAft>
                <a:spcPts val="0"/>
              </a:spcAft>
              <a:buNone/>
            </a:pPr>
            <a:r>
              <a:rPr lang="en-CA">
                <a:latin typeface="Arial"/>
                <a:ea typeface="Arial"/>
                <a:cs typeface="Arial"/>
                <a:sym typeface="Arial"/>
              </a:rPr>
              <a:t>Non-pharm: Intradialytic exercise therapy (cycling)</a:t>
            </a:r>
            <a:r>
              <a:rPr lang="en-CA" baseline="30000">
                <a:latin typeface="Arial"/>
                <a:ea typeface="Arial"/>
                <a:cs typeface="Arial"/>
                <a:sym typeface="Arial"/>
              </a:rPr>
              <a:t>14</a:t>
            </a:r>
            <a:endParaRPr>
              <a:latin typeface="Arial"/>
              <a:ea typeface="Arial"/>
              <a:cs typeface="Arial"/>
              <a:sym typeface="Arial"/>
            </a:endParaRPr>
          </a:p>
        </p:txBody>
      </p:sp>
      <p:sp>
        <p:nvSpPr>
          <p:cNvPr id="261" name="Google Shape;261;g289e98707f3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89e98707f3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89e98707f3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a:latin typeface="Arial"/>
                <a:ea typeface="Arial"/>
                <a:cs typeface="Arial"/>
                <a:sym typeface="Arial"/>
              </a:rPr>
              <a:t>33% of patients are affected by nausea</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Can be thought of as related to uremia, gastroparesis (due to comorbid conditions), reflux, or medication related</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Non-Pharm: avoiding strong scents/triggering scents. Smaller more frequent meals, and reducing dietary restrictions if safe</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Pharm</a:t>
            </a:r>
            <a:r>
              <a:rPr lang="en-CA" baseline="30000">
                <a:latin typeface="Arial"/>
                <a:ea typeface="Arial"/>
                <a:cs typeface="Arial"/>
                <a:sym typeface="Arial"/>
              </a:rPr>
              <a:t>15</a:t>
            </a:r>
            <a:r>
              <a:rPr lang="en-CA">
                <a:latin typeface="Arial"/>
                <a:ea typeface="Arial"/>
                <a:cs typeface="Arial"/>
                <a:sym typeface="Arial"/>
              </a:rPr>
              <a:t>: dopamine antagonism (Haldol low dose), prokinetics (metoclopramide), and PPI for reflux related symptoms</a:t>
            </a:r>
            <a:endParaRPr/>
          </a:p>
        </p:txBody>
      </p:sp>
      <p:sp>
        <p:nvSpPr>
          <p:cNvPr id="269" name="Google Shape;269;g289e98707f3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89e98707f3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89e98707f3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a:latin typeface="Arial"/>
                <a:ea typeface="Arial"/>
                <a:cs typeface="Arial"/>
                <a:sym typeface="Arial"/>
              </a:rPr>
              <a:t>Anxiety is reported in 45-67% and depression in 36-59% of individuals with CKD stage 4/5 or ESRD</a:t>
            </a:r>
            <a:r>
              <a:rPr lang="en-CA" baseline="30000">
                <a:latin typeface="Arial"/>
                <a:ea typeface="Arial"/>
                <a:cs typeface="Arial"/>
                <a:sym typeface="Arial"/>
              </a:rPr>
              <a:t>15</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Loss of control, loss of freedom, persistent throughout course of illness</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Associated with higher likelihood of adverse outcomes</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CBT has shown promise</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a:latin typeface="Arial"/>
                <a:ea typeface="Arial"/>
                <a:cs typeface="Arial"/>
                <a:sym typeface="Arial"/>
              </a:rPr>
              <a:t>Pharmacotherapy is appropriate but needs to be used cautiously for risk of interactions</a:t>
            </a:r>
            <a:r>
              <a:rPr lang="en-CA" baseline="30000">
                <a:latin typeface="Arial"/>
                <a:ea typeface="Arial"/>
                <a:cs typeface="Arial"/>
                <a:sym typeface="Arial"/>
              </a:rPr>
              <a:t>16</a:t>
            </a:r>
            <a:endParaRPr>
              <a:latin typeface="Arial"/>
              <a:ea typeface="Arial"/>
              <a:cs typeface="Arial"/>
              <a:sym typeface="Arial"/>
            </a:endParaRPr>
          </a:p>
        </p:txBody>
      </p:sp>
      <p:sp>
        <p:nvSpPr>
          <p:cNvPr id="277" name="Google Shape;277;g289e98707f3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97E50CF5-2B61-D7E6-1DF4-F4D9B8F8A02D}"/>
            </a:ext>
          </a:extLst>
        </p:cNvPr>
        <p:cNvGrpSpPr/>
        <p:nvPr/>
      </p:nvGrpSpPr>
      <p:grpSpPr>
        <a:xfrm>
          <a:off x="0" y="0"/>
          <a:ext cx="0" cy="0"/>
          <a:chOff x="0" y="0"/>
          <a:chExt cx="0" cy="0"/>
        </a:xfrm>
      </p:grpSpPr>
      <p:sp>
        <p:nvSpPr>
          <p:cNvPr id="243" name="Google Shape;243;g289e98707f3_0_17:notes">
            <a:extLst>
              <a:ext uri="{FF2B5EF4-FFF2-40B4-BE49-F238E27FC236}">
                <a16:creationId xmlns:a16="http://schemas.microsoft.com/office/drawing/2014/main" id="{5D384D27-9FE5-5DDA-B61C-E06504026C7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9e98707f3_0_17:notes">
            <a:extLst>
              <a:ext uri="{FF2B5EF4-FFF2-40B4-BE49-F238E27FC236}">
                <a16:creationId xmlns:a16="http://schemas.microsoft.com/office/drawing/2014/main" id="{0DACF3FB-D2CB-53D1-E62A-D5176C18C17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55% of patient with ESRD affected by Pruritus</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Not fully understood</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Systemic inflammation and uremia</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Opioid receptor </a:t>
            </a:r>
            <a:r>
              <a:rPr lang="en-CA" dirty="0" err="1">
                <a:latin typeface="Arial"/>
                <a:ea typeface="Arial"/>
                <a:cs typeface="Arial"/>
                <a:sym typeface="Arial"/>
              </a:rPr>
              <a:t>dysequilibrium</a:t>
            </a:r>
            <a:r>
              <a:rPr lang="en-CA" dirty="0">
                <a:latin typeface="Arial"/>
                <a:ea typeface="Arial"/>
                <a:cs typeface="Arial"/>
                <a:sym typeface="Arial"/>
              </a:rPr>
              <a:t> in ESRD (hypothesis)</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Abnormal nerve conduction </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Xerosis associated with chronic illness and reduced hygiene</a:t>
            </a:r>
          </a:p>
          <a:p>
            <a:pPr marL="914400" lvl="1" indent="-304800" algn="l" rtl="0">
              <a:spcBef>
                <a:spcPts val="0"/>
              </a:spcBef>
              <a:spcAft>
                <a:spcPts val="0"/>
              </a:spcAft>
              <a:buClr>
                <a:schemeClr val="dk1"/>
              </a:buClr>
              <a:buSzPts val="1200"/>
              <a:buChar char="–"/>
            </a:pPr>
            <a:endParaRPr lang="en-CA" dirty="0">
              <a:latin typeface="Arial"/>
              <a:ea typeface="Arial"/>
              <a:cs typeface="Arial"/>
              <a:sym typeface="Arial"/>
            </a:endParaRPr>
          </a:p>
          <a:p>
            <a:pPr marL="457200" lvl="0" indent="-304800" algn="l" rtl="0">
              <a:spcBef>
                <a:spcPts val="2400"/>
              </a:spcBef>
              <a:spcAft>
                <a:spcPts val="0"/>
              </a:spcAft>
              <a:buClr>
                <a:schemeClr val="dk1"/>
              </a:buClr>
              <a:buSzPts val="1200"/>
              <a:buChar char="•"/>
            </a:pPr>
            <a:r>
              <a:rPr lang="en-CA" dirty="0">
                <a:latin typeface="Arial"/>
                <a:ea typeface="Arial"/>
                <a:cs typeface="Arial"/>
                <a:sym typeface="Arial"/>
              </a:rPr>
              <a:t>Adjustment of dialysis dose can improve pruritus</a:t>
            </a:r>
            <a:r>
              <a:rPr lang="en-CA" baseline="30000" dirty="0">
                <a:latin typeface="Arial"/>
                <a:ea typeface="Arial"/>
                <a:cs typeface="Arial"/>
                <a:sym typeface="Arial"/>
              </a:rPr>
              <a:t>13</a:t>
            </a:r>
            <a:endParaRPr lang="en-CA"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Topical agents (moisturizers, topical capsaicin, topical tacrolimus are options)</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Capsaicin showed evidence in a double blind placebo controlled </a:t>
            </a:r>
            <a:r>
              <a:rPr lang="en-CA" dirty="0" err="1">
                <a:latin typeface="Arial"/>
                <a:ea typeface="Arial"/>
                <a:cs typeface="Arial"/>
                <a:sym typeface="Arial"/>
              </a:rPr>
              <a:t>rct</a:t>
            </a:r>
            <a:r>
              <a:rPr lang="en-CA" dirty="0">
                <a:latin typeface="Arial"/>
                <a:ea typeface="Arial"/>
                <a:cs typeface="Arial"/>
                <a:sym typeface="Arial"/>
              </a:rPr>
              <a:t> of 34 HD patients. Recommend BID application with benefit seen at 2-4 weeks.</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Oral options include gabapentin, mirtazapine, SSRIs (paroxetine or sertraline), Doxepin</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Oral antihistamines not typically effective, but short trial is reasonable</a:t>
            </a:r>
          </a:p>
          <a:p>
            <a:pPr marL="914400" lvl="1" indent="-304800" algn="l" rtl="0">
              <a:spcBef>
                <a:spcPts val="0"/>
              </a:spcBef>
              <a:spcAft>
                <a:spcPts val="0"/>
              </a:spcAft>
              <a:buClr>
                <a:schemeClr val="dk1"/>
              </a:buClr>
              <a:buSzPts val="1200"/>
              <a:buChar char="–"/>
            </a:pPr>
            <a:endParaRPr lang="en-CA" dirty="0">
              <a:latin typeface="Arial"/>
              <a:ea typeface="Arial"/>
              <a:cs typeface="Arial"/>
              <a:sym typeface="Arial"/>
            </a:endParaRPr>
          </a:p>
        </p:txBody>
      </p:sp>
      <p:sp>
        <p:nvSpPr>
          <p:cNvPr id="245" name="Google Shape;245;g289e98707f3_0_17:notes">
            <a:extLst>
              <a:ext uri="{FF2B5EF4-FFF2-40B4-BE49-F238E27FC236}">
                <a16:creationId xmlns:a16="http://schemas.microsoft.com/office/drawing/2014/main" id="{AA9B2E29-DA1C-A073-CE0F-7DF4E5D23D1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23</a:t>
            </a:fld>
            <a:endParaRPr/>
          </a:p>
        </p:txBody>
      </p:sp>
    </p:spTree>
    <p:extLst>
      <p:ext uri="{BB962C8B-B14F-4D97-AF65-F5344CB8AC3E}">
        <p14:creationId xmlns:p14="http://schemas.microsoft.com/office/powerpoint/2010/main" val="4041761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D7DC798A-5EBD-7E86-F547-EAF3FF82F43D}"/>
            </a:ext>
          </a:extLst>
        </p:cNvPr>
        <p:cNvGrpSpPr/>
        <p:nvPr/>
      </p:nvGrpSpPr>
      <p:grpSpPr>
        <a:xfrm>
          <a:off x="0" y="0"/>
          <a:ext cx="0" cy="0"/>
          <a:chOff x="0" y="0"/>
          <a:chExt cx="0" cy="0"/>
        </a:xfrm>
      </p:grpSpPr>
      <p:sp>
        <p:nvSpPr>
          <p:cNvPr id="243" name="Google Shape;243;g289e98707f3_0_17:notes">
            <a:extLst>
              <a:ext uri="{FF2B5EF4-FFF2-40B4-BE49-F238E27FC236}">
                <a16:creationId xmlns:a16="http://schemas.microsoft.com/office/drawing/2014/main" id="{7CEF9AE4-D3AE-7F49-FECC-574042CB3ED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9e98707f3_0_17:notes">
            <a:extLst>
              <a:ext uri="{FF2B5EF4-FFF2-40B4-BE49-F238E27FC236}">
                <a16:creationId xmlns:a16="http://schemas.microsoft.com/office/drawing/2014/main" id="{D2405446-DF79-CFF3-54CA-92BA7BA7D89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Novel agents acting on peripheral kappa receptors show promise</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Published in 2020</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Study completed through Zucker school of medicine at Hofstra/Northwell</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3/w injection of 0.5mcg/kg dry body weight at end of dialysis session</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Statistically significant decrease in pruritus scores and QoL scores in treatment arm vs placebo arm, but large placebo effect noted</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Study was sponsored by industry</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Nonetheless, FDA approved for treatment of moderate to severe pruritus in CKD on dialysis</a:t>
            </a:r>
          </a:p>
          <a:p>
            <a:pPr marL="457200" lvl="0" indent="-304800" algn="l" rtl="0">
              <a:spcBef>
                <a:spcPts val="0"/>
              </a:spcBef>
              <a:spcAft>
                <a:spcPts val="0"/>
              </a:spcAft>
              <a:buClr>
                <a:schemeClr val="dk1"/>
              </a:buClr>
              <a:buSzPts val="1200"/>
              <a:buChar char="•"/>
            </a:pPr>
            <a:endParaRPr lang="en-CA" dirty="0">
              <a:latin typeface="Arial"/>
              <a:ea typeface="Arial"/>
              <a:cs typeface="Arial"/>
              <a:sym typeface="Arial"/>
            </a:endParaRPr>
          </a:p>
        </p:txBody>
      </p:sp>
      <p:sp>
        <p:nvSpPr>
          <p:cNvPr id="245" name="Google Shape;245;g289e98707f3_0_17:notes">
            <a:extLst>
              <a:ext uri="{FF2B5EF4-FFF2-40B4-BE49-F238E27FC236}">
                <a16:creationId xmlns:a16="http://schemas.microsoft.com/office/drawing/2014/main" id="{03FB9AE7-A1FB-AD32-9B2B-43BB0F7783E9}"/>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24</a:t>
            </a:fld>
            <a:endParaRPr/>
          </a:p>
        </p:txBody>
      </p:sp>
    </p:spTree>
    <p:extLst>
      <p:ext uri="{BB962C8B-B14F-4D97-AF65-F5344CB8AC3E}">
        <p14:creationId xmlns:p14="http://schemas.microsoft.com/office/powerpoint/2010/main" val="1975523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9e98707f3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89e98707f3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289e98707f3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89e98707f3_0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89e98707f3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Conscientious of renal clearance of drugs and their metabolites.</a:t>
            </a:r>
            <a:r>
              <a:rPr lang="en-CA" baseline="30000" dirty="0">
                <a:latin typeface="Arial"/>
                <a:ea typeface="Arial"/>
                <a:cs typeface="Arial"/>
                <a:sym typeface="Arial"/>
              </a:rPr>
              <a:t>18, 19</a:t>
            </a:r>
            <a:r>
              <a:rPr lang="en-CA" dirty="0">
                <a:latin typeface="Arial"/>
                <a:ea typeface="Arial"/>
                <a:cs typeface="Arial"/>
                <a:sym typeface="Arial"/>
              </a:rPr>
              <a:t> </a:t>
            </a: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Avoid long acting formulations as general rule</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Neuropathic agents</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Gabapentin - Renally cleared - Dose reduction required and discontinue if anuric</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Pregabalin - Renally cleared - Dose reduction required, and discontinue if anuric</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NSAIDs - avoid oral use. Can use topically with low risk of adverse effects</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Acetaminophen - no dose adjustments required</a:t>
            </a:r>
          </a:p>
          <a:p>
            <a:pPr marL="0" lvl="0" indent="0" algn="l" rtl="0">
              <a:spcBef>
                <a:spcPts val="0"/>
              </a:spcBef>
              <a:spcAft>
                <a:spcPts val="0"/>
              </a:spcAft>
              <a:buNone/>
            </a:pPr>
            <a:endParaRPr dirty="0"/>
          </a:p>
        </p:txBody>
      </p:sp>
      <p:sp>
        <p:nvSpPr>
          <p:cNvPr id="313" name="Google Shape;313;g289e98707f3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79679922-973A-2B5D-ADF4-5755293FC5A2}"/>
            </a:ext>
          </a:extLst>
        </p:cNvPr>
        <p:cNvGrpSpPr/>
        <p:nvPr/>
      </p:nvGrpSpPr>
      <p:grpSpPr>
        <a:xfrm>
          <a:off x="0" y="0"/>
          <a:ext cx="0" cy="0"/>
          <a:chOff x="0" y="0"/>
          <a:chExt cx="0" cy="0"/>
        </a:xfrm>
      </p:grpSpPr>
      <p:sp>
        <p:nvSpPr>
          <p:cNvPr id="311" name="Google Shape;311;g289e98707f3_0_53:notes">
            <a:extLst>
              <a:ext uri="{FF2B5EF4-FFF2-40B4-BE49-F238E27FC236}">
                <a16:creationId xmlns:a16="http://schemas.microsoft.com/office/drawing/2014/main" id="{E1A2BB1F-5475-A70A-8299-E87D8C67565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89e98707f3_0_53:notes">
            <a:extLst>
              <a:ext uri="{FF2B5EF4-FFF2-40B4-BE49-F238E27FC236}">
                <a16:creationId xmlns:a16="http://schemas.microsoft.com/office/drawing/2014/main" id="{8EA724B9-2181-34B2-FA92-C442B264B198}"/>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1" indent="-342900" algn="l" rtl="0">
              <a:spcBef>
                <a:spcPts val="0"/>
              </a:spcBef>
              <a:spcAft>
                <a:spcPts val="0"/>
              </a:spcAft>
              <a:buClr>
                <a:schemeClr val="dk1"/>
              </a:buClr>
              <a:buSzPts val="1800"/>
              <a:buFont typeface="Arial"/>
              <a:buChar char="–"/>
            </a:pPr>
            <a:r>
              <a:rPr lang="en-CA" dirty="0">
                <a:latin typeface="Arial"/>
                <a:ea typeface="Arial"/>
                <a:cs typeface="Arial"/>
                <a:sym typeface="Arial"/>
              </a:rPr>
              <a:t>Duloxetine - Renally cleared - not dialyzable. Not recommended in ESRD.</a:t>
            </a:r>
          </a:p>
          <a:p>
            <a:pPr marL="914400" lvl="1" indent="-342900" algn="l" rtl="0">
              <a:spcBef>
                <a:spcPts val="0"/>
              </a:spcBef>
              <a:spcAft>
                <a:spcPts val="0"/>
              </a:spcAft>
              <a:buClr>
                <a:schemeClr val="dk1"/>
              </a:buClr>
              <a:buSzPts val="1800"/>
              <a:buFont typeface="Arial"/>
              <a:buChar char="–"/>
            </a:pPr>
            <a:r>
              <a:rPr lang="en-CA" dirty="0">
                <a:latin typeface="Arial"/>
                <a:ea typeface="Arial"/>
                <a:cs typeface="Arial"/>
                <a:sym typeface="Arial"/>
              </a:rPr>
              <a:t>Venlafaxine – Renally cleared – not dialyzable. Significant dose reduction recommended.</a:t>
            </a:r>
          </a:p>
          <a:p>
            <a:pPr marL="0" lvl="0" indent="0" algn="l" rtl="0">
              <a:spcBef>
                <a:spcPts val="0"/>
              </a:spcBef>
              <a:spcAft>
                <a:spcPts val="0"/>
              </a:spcAft>
              <a:buNone/>
            </a:pPr>
            <a:endParaRPr dirty="0"/>
          </a:p>
        </p:txBody>
      </p:sp>
      <p:sp>
        <p:nvSpPr>
          <p:cNvPr id="313" name="Google Shape;313;g289e98707f3_0_53:notes">
            <a:extLst>
              <a:ext uri="{FF2B5EF4-FFF2-40B4-BE49-F238E27FC236}">
                <a16:creationId xmlns:a16="http://schemas.microsoft.com/office/drawing/2014/main" id="{9B813C05-366B-ABD8-F277-85E1D7FB879B}"/>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27</a:t>
            </a:fld>
            <a:endParaRPr/>
          </a:p>
        </p:txBody>
      </p:sp>
    </p:spTree>
    <p:extLst>
      <p:ext uri="{BB962C8B-B14F-4D97-AF65-F5344CB8AC3E}">
        <p14:creationId xmlns:p14="http://schemas.microsoft.com/office/powerpoint/2010/main" val="249515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4ddfa1af05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4ddfa1af05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Opioid Analgesics</a:t>
            </a:r>
            <a:r>
              <a:rPr lang="en-CA" baseline="30000" dirty="0">
                <a:latin typeface="Arial"/>
                <a:ea typeface="Arial"/>
                <a:cs typeface="Arial"/>
                <a:sym typeface="Arial"/>
              </a:rPr>
              <a:t>18, 19</a:t>
            </a:r>
            <a:endParaRPr lang="en-CA"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Codeine/Morphine - avoid use as metabolites (M3G and M6G) accumulate and lead to CNS depression and toxicity</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Oxycodone -  drug and metabolites (oxymorphone, </a:t>
            </a:r>
            <a:r>
              <a:rPr lang="en-CA" dirty="0" err="1">
                <a:latin typeface="Arial"/>
                <a:ea typeface="Arial"/>
                <a:cs typeface="Arial"/>
                <a:sym typeface="Arial"/>
              </a:rPr>
              <a:t>noroxycodone</a:t>
            </a:r>
            <a:r>
              <a:rPr lang="en-CA" dirty="0">
                <a:latin typeface="Arial"/>
                <a:ea typeface="Arial"/>
                <a:cs typeface="Arial"/>
                <a:sym typeface="Arial"/>
              </a:rPr>
              <a:t>, and noroxymorphone) accumulate requiring dose reduction - avoid use in anuric conservatively managed patients</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Hydromorphone - Dose reduce as minority converted to H3G which can accumulate leading to neurotoxicity. Avoid in anuric patients</a:t>
            </a:r>
          </a:p>
          <a:p>
            <a:pPr marL="0" lvl="0" indent="0" algn="l" rtl="0">
              <a:spcBef>
                <a:spcPts val="0"/>
              </a:spcBef>
              <a:spcAft>
                <a:spcPts val="0"/>
              </a:spcAft>
              <a:buNone/>
            </a:pPr>
            <a:endParaRPr dirty="0"/>
          </a:p>
        </p:txBody>
      </p:sp>
      <p:sp>
        <p:nvSpPr>
          <p:cNvPr id="320" name="Google Shape;320;g24ddfa1af05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4ddfa1af05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4ddfa1af05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Buprenorphine - partial agonist and antagonist with minimal renal excretion - eliminated via fecal route</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Fentanyl - 7-10% excreted as unchanged drug, metabolites inactive. Mild dose reduction recommended</a:t>
            </a: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Methadone - hepatic metabolism with fecal clearance, slow titration recommended</a:t>
            </a:r>
          </a:p>
          <a:p>
            <a:pPr marL="0" lvl="0" indent="0" algn="l" rtl="0">
              <a:spcBef>
                <a:spcPts val="0"/>
              </a:spcBef>
              <a:spcAft>
                <a:spcPts val="0"/>
              </a:spcAft>
              <a:buNone/>
            </a:pPr>
            <a:endParaRPr dirty="0"/>
          </a:p>
        </p:txBody>
      </p:sp>
      <p:sp>
        <p:nvSpPr>
          <p:cNvPr id="328" name="Google Shape;328;g24ddfa1af05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C7D68-8AC4-0440-B1C1-67A64591BBB7}" type="slidenum">
              <a:rPr lang="en-US" smtClean="0"/>
              <a:t>3</a:t>
            </a:fld>
            <a:endParaRPr lang="en-US"/>
          </a:p>
        </p:txBody>
      </p:sp>
    </p:spTree>
    <p:extLst>
      <p:ext uri="{BB962C8B-B14F-4D97-AF65-F5344CB8AC3E}">
        <p14:creationId xmlns:p14="http://schemas.microsoft.com/office/powerpoint/2010/main" val="3782442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4e0a8d4b5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4e0a8d4b5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90000"/>
              </a:lnSpc>
              <a:spcBef>
                <a:spcPts val="1000"/>
              </a:spcBef>
              <a:spcAft>
                <a:spcPts val="0"/>
              </a:spcAft>
              <a:buClr>
                <a:schemeClr val="dk1"/>
              </a:buClr>
              <a:buSzPts val="1200"/>
              <a:buChar char="•"/>
            </a:pPr>
            <a:r>
              <a:rPr lang="en-CA">
                <a:latin typeface="Arial"/>
                <a:ea typeface="Arial"/>
                <a:cs typeface="Arial"/>
                <a:sym typeface="Arial"/>
              </a:rPr>
              <a:t>Calcemic uremic arteriolopathy is a rare condition occasionally seen in dialysis patients (0.04-4% of dialysis patients)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Pathophysiology not fully understood, but ultimately calcification of arterioles and small arteries, suspected secondary to elevated calcium and phosphorus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Treatment aimed at maintaining normal calcium, phosphorus, reducing PTH.</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Increasing dialysis frequency, low calcium binders, treating with Sodium Thiosulphate (off label, not well understood)</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Associated with 1-year mortality rates of 45-80% (typically secondary to ulceration of lesions and sepsis)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Associated with +++ Pain</a:t>
            </a:r>
            <a:endParaRPr>
              <a:latin typeface="Arial"/>
              <a:ea typeface="Arial"/>
              <a:cs typeface="Arial"/>
              <a:sym typeface="Arial"/>
            </a:endParaRPr>
          </a:p>
        </p:txBody>
      </p:sp>
      <p:sp>
        <p:nvSpPr>
          <p:cNvPr id="335" name="Google Shape;335;g24e0a8d4b5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4e0a8d4b5b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4e0a8d4b5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90000"/>
              </a:lnSpc>
              <a:spcBef>
                <a:spcPts val="1000"/>
              </a:spcBef>
              <a:spcAft>
                <a:spcPts val="0"/>
              </a:spcAft>
              <a:buClr>
                <a:schemeClr val="dk1"/>
              </a:buClr>
              <a:buSzPts val="1200"/>
              <a:buChar char="•"/>
            </a:pPr>
            <a:r>
              <a:rPr lang="en-CA">
                <a:latin typeface="Arial"/>
                <a:ea typeface="Arial"/>
                <a:cs typeface="Arial"/>
                <a:sym typeface="Arial"/>
              </a:rPr>
              <a:t>Very uncommon complication of hemodialysis (0.5-3% of dialysis patients)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Periarticular tumoral developments of calcium deposits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Not independently painful but can impair joint function, and affect joint pain from pressure of deposits</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High calcium phosphorus products, elevated serum phosphorus, and high PTH implicated</a:t>
            </a:r>
            <a:endParaRPr>
              <a:latin typeface="Arial"/>
              <a:ea typeface="Arial"/>
              <a:cs typeface="Arial"/>
              <a:sym typeface="Arial"/>
            </a:endParaRPr>
          </a:p>
          <a:p>
            <a:pPr marL="457200" lvl="0" indent="-304800" algn="l" rtl="0">
              <a:lnSpc>
                <a:spcPct val="90000"/>
              </a:lnSpc>
              <a:spcBef>
                <a:spcPts val="0"/>
              </a:spcBef>
              <a:spcAft>
                <a:spcPts val="0"/>
              </a:spcAft>
              <a:buClr>
                <a:schemeClr val="dk1"/>
              </a:buClr>
              <a:buSzPts val="1200"/>
              <a:buChar char="•"/>
            </a:pPr>
            <a:r>
              <a:rPr lang="en-CA">
                <a:latin typeface="Arial"/>
                <a:ea typeface="Arial"/>
                <a:cs typeface="Arial"/>
                <a:sym typeface="Arial"/>
              </a:rPr>
              <a:t>Treatment aimed at phosphorus deprivation, reduction of PTH, or surgical excision of masses (but incomplete excision leads to recurrence)</a:t>
            </a:r>
            <a:endParaRPr>
              <a:latin typeface="Arial"/>
              <a:ea typeface="Arial"/>
              <a:cs typeface="Arial"/>
              <a:sym typeface="Arial"/>
            </a:endParaRPr>
          </a:p>
        </p:txBody>
      </p:sp>
      <p:sp>
        <p:nvSpPr>
          <p:cNvPr id="343" name="Google Shape;343;g24e0a8d4b5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90740b1b14_0_19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90740b1b14_0_19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rgbClr val="807F83"/>
              </a:buClr>
              <a:buSzPts val="1200"/>
              <a:buChar char="●"/>
            </a:pPr>
            <a:r>
              <a:rPr lang="en-CA" dirty="0">
                <a:latin typeface="Arial"/>
                <a:ea typeface="Arial"/>
                <a:cs typeface="Arial"/>
                <a:sym typeface="Arial"/>
              </a:rPr>
              <a:t>Lets review some of the transitions during a patients trajectory with ESRD</a:t>
            </a:r>
            <a:endParaRPr dirty="0">
              <a:latin typeface="Arial"/>
              <a:ea typeface="Arial"/>
              <a:cs typeface="Arial"/>
              <a:sym typeface="Arial"/>
            </a:endParaRPr>
          </a:p>
          <a:p>
            <a:pPr marL="457200" lvl="0" indent="-317500" algn="l" rtl="0">
              <a:spcBef>
                <a:spcPts val="0"/>
              </a:spcBef>
              <a:spcAft>
                <a:spcPts val="0"/>
              </a:spcAft>
              <a:buSzPts val="1400"/>
              <a:buFont typeface="Arial"/>
              <a:buChar char="●"/>
            </a:pPr>
            <a:r>
              <a:rPr lang="en-CA" dirty="0">
                <a:latin typeface="Arial"/>
                <a:ea typeface="Arial"/>
                <a:cs typeface="Arial"/>
                <a:sym typeface="Arial"/>
              </a:rPr>
              <a:t>As their kidney function declines below an eGFR of 15, we begin to consider renal replacement therapy. Sometimes directly to kidney transplant, but more often through the route of hemodialysis, with hopes of kidney transplantation</a:t>
            </a:r>
            <a:endParaRPr dirty="0">
              <a:latin typeface="Arial"/>
              <a:ea typeface="Arial"/>
              <a:cs typeface="Arial"/>
              <a:sym typeface="Arial"/>
            </a:endParaRPr>
          </a:p>
        </p:txBody>
      </p:sp>
      <p:sp>
        <p:nvSpPr>
          <p:cNvPr id="351" name="Google Shape;351;g290740b1b14_0_19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0740b1b14_0_19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90740b1b14_0_19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rgbClr val="807F83"/>
              </a:buClr>
              <a:buSzPts val="1200"/>
              <a:buChar char="●"/>
            </a:pPr>
            <a:r>
              <a:rPr lang="en-CA">
                <a:latin typeface="Arial"/>
                <a:ea typeface="Arial"/>
                <a:cs typeface="Arial"/>
                <a:sym typeface="Arial"/>
              </a:rPr>
              <a:t>As discussed previously however, kidney transplantation is not always possible due to strict exclusion criteria, and low availability of donors.</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CA">
                <a:latin typeface="Arial"/>
                <a:ea typeface="Arial"/>
                <a:cs typeface="Arial"/>
                <a:sym typeface="Arial"/>
              </a:rPr>
              <a:t>This leaves hemodialysis as a seemingly inevitable option</a:t>
            </a:r>
            <a:endParaRPr>
              <a:latin typeface="Arial"/>
              <a:ea typeface="Arial"/>
              <a:cs typeface="Arial"/>
              <a:sym typeface="Arial"/>
            </a:endParaRPr>
          </a:p>
          <a:p>
            <a:pPr marL="0" lvl="0" indent="0" algn="l" rtl="0">
              <a:spcBef>
                <a:spcPts val="2400"/>
              </a:spcBef>
              <a:spcAft>
                <a:spcPts val="2400"/>
              </a:spcAft>
              <a:buNone/>
            </a:pPr>
            <a:endParaRPr>
              <a:latin typeface="Arial"/>
              <a:ea typeface="Arial"/>
              <a:cs typeface="Arial"/>
              <a:sym typeface="Arial"/>
            </a:endParaRPr>
          </a:p>
        </p:txBody>
      </p:sp>
      <p:sp>
        <p:nvSpPr>
          <p:cNvPr id="364" name="Google Shape;364;g290740b1b14_0_19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90740b1b14_0_20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90740b1b14_0_20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914400" lvl="1" indent="-304800" algn="l" rtl="0">
              <a:spcBef>
                <a:spcPts val="0"/>
              </a:spcBef>
              <a:spcAft>
                <a:spcPts val="0"/>
              </a:spcAft>
              <a:buClr>
                <a:srgbClr val="807F83"/>
              </a:buClr>
              <a:buSzPts val="1200"/>
              <a:buChar char="–"/>
            </a:pPr>
            <a:r>
              <a:rPr lang="en-CA">
                <a:latin typeface="Arial"/>
                <a:ea typeface="Arial"/>
                <a:cs typeface="Arial"/>
                <a:sym typeface="Arial"/>
              </a:rPr>
              <a:t>But eventually, given the sometimes excessively high burden of hemodialysis, or due to significant patient decline, individuals may choose to, or are forced to discontinue hemodialysis.</a:t>
            </a:r>
            <a:endParaRPr>
              <a:latin typeface="Arial"/>
              <a:ea typeface="Arial"/>
              <a:cs typeface="Arial"/>
              <a:sym typeface="Arial"/>
            </a:endParaRPr>
          </a:p>
        </p:txBody>
      </p:sp>
      <p:sp>
        <p:nvSpPr>
          <p:cNvPr id="375" name="Google Shape;375;g290740b1b14_0_20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90740b1b14_0_20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90740b1b14_0_20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latin typeface="Arial"/>
                <a:ea typeface="Arial"/>
                <a:cs typeface="Arial"/>
                <a:sym typeface="Arial"/>
              </a:rPr>
              <a:t>-Scoping review from 2018 from group in Waterloo looked at factors associated with dialysis withdrawal in literature</a:t>
            </a:r>
            <a:endParaRPr dirty="0">
              <a:latin typeface="Arial"/>
              <a:ea typeface="Arial"/>
              <a:cs typeface="Arial"/>
              <a:sym typeface="Arial"/>
            </a:endParaRPr>
          </a:p>
          <a:p>
            <a:pPr marL="0" lvl="0" indent="0" algn="l" rtl="0">
              <a:spcBef>
                <a:spcPts val="0"/>
              </a:spcBef>
              <a:spcAft>
                <a:spcPts val="0"/>
              </a:spcAft>
              <a:buNone/>
            </a:pPr>
            <a:r>
              <a:rPr lang="en-CA" dirty="0">
                <a:latin typeface="Arial"/>
                <a:ea typeface="Arial"/>
                <a:cs typeface="Arial"/>
                <a:sym typeface="Arial"/>
              </a:rPr>
              <a:t>-withdrawal poorly defined, some groups defined as patient choice vs inability to continue, some as </a:t>
            </a:r>
            <a:r>
              <a:rPr lang="en-CA" dirty="0" err="1">
                <a:latin typeface="Arial"/>
                <a:ea typeface="Arial"/>
                <a:cs typeface="Arial"/>
                <a:sym typeface="Arial"/>
              </a:rPr>
              <a:t>death+patient</a:t>
            </a:r>
            <a:r>
              <a:rPr lang="en-CA" dirty="0">
                <a:latin typeface="Arial"/>
                <a:ea typeface="Arial"/>
                <a:cs typeface="Arial"/>
                <a:sym typeface="Arial"/>
              </a:rPr>
              <a:t> </a:t>
            </a:r>
            <a:r>
              <a:rPr lang="en-CA" dirty="0" err="1">
                <a:latin typeface="Arial"/>
                <a:ea typeface="Arial"/>
                <a:cs typeface="Arial"/>
                <a:sym typeface="Arial"/>
              </a:rPr>
              <a:t>choice+inability</a:t>
            </a:r>
            <a:r>
              <a:rPr lang="en-CA" dirty="0">
                <a:latin typeface="Arial"/>
                <a:ea typeface="Arial"/>
                <a:cs typeface="Arial"/>
                <a:sym typeface="Arial"/>
              </a:rPr>
              <a:t> to continue</a:t>
            </a:r>
            <a:endParaRPr dirty="0">
              <a:latin typeface="Arial"/>
              <a:ea typeface="Arial"/>
              <a:cs typeface="Arial"/>
              <a:sym typeface="Arial"/>
            </a:endParaRPr>
          </a:p>
          <a:p>
            <a:pPr marL="0" lvl="0" indent="0" algn="l" rtl="0">
              <a:spcBef>
                <a:spcPts val="0"/>
              </a:spcBef>
              <a:spcAft>
                <a:spcPts val="0"/>
              </a:spcAft>
              <a:buNone/>
            </a:pPr>
            <a:r>
              <a:rPr lang="en-CA" dirty="0">
                <a:latin typeface="Arial"/>
                <a:ea typeface="Arial"/>
                <a:cs typeface="Arial"/>
                <a:sym typeface="Arial"/>
              </a:rPr>
              <a:t>-However, in most studies older age, white race, increased #/severity of comorbidities positively associated with patient directed withdrawal of dialysis</a:t>
            </a:r>
            <a:endParaRPr dirty="0">
              <a:latin typeface="Arial"/>
              <a:ea typeface="Arial"/>
              <a:cs typeface="Arial"/>
              <a:sym typeface="Arial"/>
            </a:endParaRPr>
          </a:p>
          <a:p>
            <a:pPr marL="0" lvl="0" indent="0" algn="l" rtl="0">
              <a:spcBef>
                <a:spcPts val="0"/>
              </a:spcBef>
              <a:spcAft>
                <a:spcPts val="0"/>
              </a:spcAft>
              <a:buNone/>
            </a:pPr>
            <a:r>
              <a:rPr lang="en-CA" dirty="0">
                <a:latin typeface="Arial"/>
                <a:ea typeface="Arial"/>
                <a:cs typeface="Arial"/>
                <a:sym typeface="Arial"/>
              </a:rPr>
              <a:t>-more research into this area needs to be done for further elucidation of patient specific factors in patient opted dialysis withdrawal</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Factors associated with patients choosing to withdraw from dialysis:</a:t>
            </a:r>
            <a:r>
              <a:rPr lang="en-CA" baseline="30000" dirty="0">
                <a:latin typeface="Arial"/>
                <a:ea typeface="Arial"/>
                <a:cs typeface="Arial"/>
                <a:sym typeface="Arial"/>
              </a:rPr>
              <a:t>21</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Older age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White populations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Increased degree of comorbidity</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Low perceived QoL</a:t>
            </a:r>
            <a:endParaRPr dirty="0">
              <a:latin typeface="Arial"/>
              <a:ea typeface="Arial"/>
              <a:cs typeface="Arial"/>
              <a:sym typeface="Arial"/>
            </a:endParaRPr>
          </a:p>
          <a:p>
            <a:pPr marL="457200" lvl="0" indent="-314325" algn="l" rtl="0">
              <a:spcBef>
                <a:spcPts val="0"/>
              </a:spcBef>
              <a:spcAft>
                <a:spcPts val="0"/>
              </a:spcAft>
              <a:buClr>
                <a:schemeClr val="dk1"/>
              </a:buClr>
              <a:buSzPts val="1350"/>
              <a:buChar char="•"/>
            </a:pPr>
            <a:r>
              <a:rPr lang="en-CA" dirty="0">
                <a:latin typeface="Arial"/>
                <a:ea typeface="Arial"/>
                <a:cs typeface="Arial"/>
                <a:sym typeface="Arial"/>
              </a:rPr>
              <a:t>Factors that may force the discontinuation of dialysis:</a:t>
            </a:r>
            <a:r>
              <a:rPr lang="en-CA" baseline="30000" dirty="0">
                <a:latin typeface="Arial"/>
                <a:ea typeface="Arial"/>
                <a:cs typeface="Arial"/>
                <a:sym typeface="Arial"/>
              </a:rPr>
              <a:t>22</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Patient choice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Hospitalized patient with multi-organ failure despite dialysis </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Patients with limited life expectancy due to other illness (metastatic cancer, end stage organ failure)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Patients unable to cooperate with dialysis due to severe irreversible mental incapacitation</a:t>
            </a:r>
          </a:p>
          <a:p>
            <a:pPr marL="914400" lvl="1" indent="-304800" algn="l" rtl="0">
              <a:spcBef>
                <a:spcPts val="0"/>
              </a:spcBef>
              <a:spcAft>
                <a:spcPts val="0"/>
              </a:spcAft>
              <a:buClr>
                <a:schemeClr val="dk1"/>
              </a:buClr>
              <a:buSzPts val="1200"/>
              <a:buChar char="–"/>
            </a:pPr>
            <a:endParaRPr dirty="0">
              <a:latin typeface="Arial"/>
              <a:ea typeface="Arial"/>
              <a:cs typeface="Arial"/>
              <a:sym typeface="Arial"/>
            </a:endParaRPr>
          </a:p>
          <a:p>
            <a:pPr marL="0" lvl="0" indent="0" algn="l" rtl="0">
              <a:spcBef>
                <a:spcPts val="360"/>
              </a:spcBef>
              <a:spcAft>
                <a:spcPts val="0"/>
              </a:spcAft>
              <a:buNone/>
            </a:pPr>
            <a:r>
              <a:rPr lang="en-CA" dirty="0">
                <a:latin typeface="Arial"/>
                <a:ea typeface="Arial"/>
                <a:cs typeface="Arial"/>
                <a:sym typeface="Arial"/>
              </a:rPr>
              <a:t>If patients ever mention the thought of dialysis withdrawal, this is a very appropriate time to involve palliative care specialists to discuss the issues pertaining to a desire to withdraw from hemodialysis. Unfortunately, ESRD patients still die in hospital more often than not. This can change through early identification, and discussion around advance care planning, and optimizing symptom management to avoid hospital in later stage disease (if desired).</a:t>
            </a:r>
            <a:endParaRPr dirty="0">
              <a:latin typeface="Arial"/>
              <a:ea typeface="Arial"/>
              <a:cs typeface="Arial"/>
              <a:sym typeface="Arial"/>
            </a:endParaRPr>
          </a:p>
          <a:p>
            <a:pPr marL="0" lvl="0" indent="0" algn="l" rtl="0">
              <a:spcBef>
                <a:spcPts val="360"/>
              </a:spcBef>
              <a:spcAft>
                <a:spcPts val="0"/>
              </a:spcAft>
              <a:buNone/>
            </a:pPr>
            <a:r>
              <a:rPr lang="en-CA" dirty="0">
                <a:latin typeface="Arial"/>
                <a:ea typeface="Arial"/>
                <a:cs typeface="Arial"/>
                <a:sym typeface="Arial"/>
              </a:rPr>
              <a:t>There may be clues that individuals may be considering to discontinue dialysis, such as repeated missed sessions, diagnosis of dementia, or progressive loss of ability to manage independently. Additionally, diagnosis of comorbid end-stage disease such as heart failure, </a:t>
            </a:r>
            <a:r>
              <a:rPr lang="en-CA" dirty="0" err="1">
                <a:latin typeface="Arial"/>
                <a:ea typeface="Arial"/>
                <a:cs typeface="Arial"/>
                <a:sym typeface="Arial"/>
              </a:rPr>
              <a:t>copd</a:t>
            </a:r>
            <a:r>
              <a:rPr lang="en-CA" dirty="0">
                <a:latin typeface="Arial"/>
                <a:ea typeface="Arial"/>
                <a:cs typeface="Arial"/>
                <a:sym typeface="Arial"/>
              </a:rPr>
              <a:t>, or peripheral vascular disease may be an indicator that patient decline is on the horizon.</a:t>
            </a:r>
            <a:endParaRPr dirty="0">
              <a:latin typeface="Arial"/>
              <a:ea typeface="Arial"/>
              <a:cs typeface="Arial"/>
              <a:sym typeface="Arial"/>
            </a:endParaRPr>
          </a:p>
          <a:p>
            <a:pPr marL="0" lvl="0" indent="0" algn="l" rtl="0">
              <a:spcBef>
                <a:spcPts val="360"/>
              </a:spcBef>
              <a:spcAft>
                <a:spcPts val="0"/>
              </a:spcAft>
              <a:buNone/>
            </a:pPr>
            <a:r>
              <a:rPr lang="en-CA" dirty="0">
                <a:latin typeface="Arial"/>
                <a:ea typeface="Arial"/>
                <a:cs typeface="Arial"/>
                <a:sym typeface="Arial"/>
              </a:rPr>
              <a:t>There are tools available to predict 6mo mortality in HD populations created and validated by Cohen et al in 2012. </a:t>
            </a:r>
            <a:endParaRPr dirty="0">
              <a:latin typeface="Arial"/>
              <a:ea typeface="Arial"/>
              <a:cs typeface="Arial"/>
              <a:sym typeface="Arial"/>
            </a:endParaRPr>
          </a:p>
        </p:txBody>
      </p:sp>
      <p:sp>
        <p:nvSpPr>
          <p:cNvPr id="389" name="Google Shape;389;g290740b1b14_0_20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a:extLst>
            <a:ext uri="{FF2B5EF4-FFF2-40B4-BE49-F238E27FC236}">
              <a16:creationId xmlns:a16="http://schemas.microsoft.com/office/drawing/2014/main" id="{9967C3A9-89D8-8A77-6944-F3EDC2348D81}"/>
            </a:ext>
          </a:extLst>
        </p:cNvPr>
        <p:cNvGrpSpPr/>
        <p:nvPr/>
      </p:nvGrpSpPr>
      <p:grpSpPr>
        <a:xfrm>
          <a:off x="0" y="0"/>
          <a:ext cx="0" cy="0"/>
          <a:chOff x="0" y="0"/>
          <a:chExt cx="0" cy="0"/>
        </a:xfrm>
      </p:grpSpPr>
      <p:sp>
        <p:nvSpPr>
          <p:cNvPr id="532" name="Google Shape;532;g290740b1b14_0_2082:notes">
            <a:extLst>
              <a:ext uri="{FF2B5EF4-FFF2-40B4-BE49-F238E27FC236}">
                <a16:creationId xmlns:a16="http://schemas.microsoft.com/office/drawing/2014/main" id="{486F6ADC-9796-0BC0-7643-F7B5B6528D4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90740b1b14_0_2082:notes">
            <a:extLst>
              <a:ext uri="{FF2B5EF4-FFF2-40B4-BE49-F238E27FC236}">
                <a16:creationId xmlns:a16="http://schemas.microsoft.com/office/drawing/2014/main" id="{AC23A9F2-CB34-F2A2-7E7C-28976FC246A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t>Cohen et al. validated tool in HD population </a:t>
            </a:r>
          </a:p>
          <a:p>
            <a:pPr marL="0" lvl="0" indent="0" algn="l" rtl="0">
              <a:spcBef>
                <a:spcPts val="0"/>
              </a:spcBef>
              <a:spcAft>
                <a:spcPts val="0"/>
              </a:spcAft>
              <a:buNone/>
            </a:pPr>
            <a:r>
              <a:rPr lang="en-CA" dirty="0"/>
              <a:t>Published in 2010 in the Clinical Journal of Am Soc of </a:t>
            </a:r>
            <a:r>
              <a:rPr lang="en-CA" dirty="0" err="1"/>
              <a:t>Nephro</a:t>
            </a:r>
            <a:r>
              <a:rPr lang="en-CA" dirty="0"/>
              <a:t>, conducted with patients in Western </a:t>
            </a:r>
            <a:r>
              <a:rPr lang="en-CA" dirty="0" err="1"/>
              <a:t>Massechusetts</a:t>
            </a:r>
            <a:r>
              <a:rPr lang="en-CA" dirty="0"/>
              <a:t>, ~500 patient derivation cohort, followed by 514 patient validation cohort</a:t>
            </a:r>
          </a:p>
          <a:p>
            <a:pPr marL="0" lvl="0" indent="0" algn="l" rtl="0">
              <a:spcBef>
                <a:spcPts val="0"/>
              </a:spcBef>
              <a:spcAft>
                <a:spcPts val="0"/>
              </a:spcAft>
              <a:buNone/>
            </a:pPr>
            <a:r>
              <a:rPr lang="en-CA" dirty="0"/>
              <a:t>-combined actuarial estimations, with staff prediction to create an integrated prognostic model.</a:t>
            </a:r>
          </a:p>
          <a:p>
            <a:pPr marL="0" lvl="0" indent="0" algn="l" rtl="0">
              <a:spcBef>
                <a:spcPts val="0"/>
              </a:spcBef>
              <a:spcAft>
                <a:spcPts val="0"/>
              </a:spcAft>
              <a:buNone/>
            </a:pPr>
            <a:r>
              <a:rPr lang="en-CA" dirty="0"/>
              <a:t>-Shows good internal validity with AUC of 0.87 for 6mo</a:t>
            </a:r>
          </a:p>
          <a:p>
            <a:pPr marL="0" lvl="0" indent="0" algn="l" rtl="0">
              <a:spcBef>
                <a:spcPts val="0"/>
              </a:spcBef>
              <a:spcAft>
                <a:spcPts val="0"/>
              </a:spcAft>
              <a:buNone/>
            </a:pPr>
            <a:r>
              <a:rPr lang="en-CA" dirty="0"/>
              <a:t>-externally validated with 1372 HD patients between 2010-2019 in paper published in 2023 by researchers at the UofA in BMJ Supportive and Palliative Care. AUC was 0.72 in the external validation</a:t>
            </a:r>
          </a:p>
          <a:p>
            <a:pPr marL="0" lvl="0" indent="0" algn="l" rtl="0">
              <a:spcBef>
                <a:spcPts val="0"/>
              </a:spcBef>
              <a:spcAft>
                <a:spcPts val="0"/>
              </a:spcAft>
              <a:buNone/>
            </a:pPr>
            <a:r>
              <a:rPr lang="en-CA" dirty="0"/>
              <a:t>-concluded that usually overprediction of mortality but good tool for identifying high risk patients</a:t>
            </a:r>
          </a:p>
          <a:p>
            <a:pPr marL="0" lvl="0" indent="0" algn="l" rtl="0">
              <a:spcBef>
                <a:spcPts val="0"/>
              </a:spcBef>
              <a:spcAft>
                <a:spcPts val="0"/>
              </a:spcAft>
              <a:buNone/>
            </a:pPr>
            <a:endParaRPr dirty="0"/>
          </a:p>
        </p:txBody>
      </p:sp>
      <p:sp>
        <p:nvSpPr>
          <p:cNvPr id="534" name="Google Shape;534;g290740b1b14_0_2082:notes">
            <a:extLst>
              <a:ext uri="{FF2B5EF4-FFF2-40B4-BE49-F238E27FC236}">
                <a16:creationId xmlns:a16="http://schemas.microsoft.com/office/drawing/2014/main" id="{81D7F96E-BFFB-269F-68D1-5DCC7FEE2B17}"/>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36</a:t>
            </a:fld>
            <a:endParaRPr/>
          </a:p>
        </p:txBody>
      </p:sp>
    </p:spTree>
    <p:extLst>
      <p:ext uri="{BB962C8B-B14F-4D97-AF65-F5344CB8AC3E}">
        <p14:creationId xmlns:p14="http://schemas.microsoft.com/office/powerpoint/2010/main" val="1529459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ddfa1af05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4ddfa1af05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t>-Study conducted between </a:t>
            </a:r>
            <a:r>
              <a:rPr lang="en-CA" sz="1200" dirty="0"/>
              <a:t>1947 patients</a:t>
            </a:r>
            <a:r>
              <a:rPr lang="en-CA" dirty="0"/>
              <a:t> across 10 hospice networks that provide hospice care in home, hospital, or inpatient hospice</a:t>
            </a:r>
            <a:endParaRPr dirty="0"/>
          </a:p>
          <a:p>
            <a:pPr marL="0" lvl="0" indent="0" algn="l" rtl="0">
              <a:spcBef>
                <a:spcPts val="0"/>
              </a:spcBef>
              <a:spcAft>
                <a:spcPts val="0"/>
              </a:spcAft>
              <a:buNone/>
            </a:pPr>
            <a:r>
              <a:rPr lang="en-CA" dirty="0"/>
              <a:t>-survival time defined by time from enrollment in hospice, and limited to individuals who had D/</a:t>
            </a:r>
            <a:r>
              <a:rPr lang="en-CA" dirty="0" err="1"/>
              <a:t>ced</a:t>
            </a:r>
            <a:r>
              <a:rPr lang="en-CA" dirty="0"/>
              <a:t> dialysis prior to enrolment though not clear if enrolment happened simultaneously with discontinuation of dialysis</a:t>
            </a:r>
            <a:endParaRPr dirty="0"/>
          </a:p>
          <a:p>
            <a:pPr marL="0" lvl="0" indent="0" algn="l" rtl="0">
              <a:spcBef>
                <a:spcPts val="0"/>
              </a:spcBef>
              <a:spcAft>
                <a:spcPts val="0"/>
              </a:spcAft>
              <a:buNone/>
            </a:pPr>
            <a:r>
              <a:rPr lang="en-CA" dirty="0"/>
              <a:t>-Residual kidney function/ability to urinate not identified as factor in this study</a:t>
            </a:r>
          </a:p>
          <a:p>
            <a:pPr marL="0" lvl="0" indent="0" algn="l" rtl="0">
              <a:spcBef>
                <a:spcPts val="0"/>
              </a:spcBef>
              <a:spcAft>
                <a:spcPts val="0"/>
              </a:spcAft>
              <a:buNone/>
            </a:pPr>
            <a:r>
              <a:rPr lang="en-CA" sz="1200" dirty="0"/>
              <a:t>-mean survival of 7 days (range of 0-46)</a:t>
            </a:r>
            <a:endParaRPr dirty="0"/>
          </a:p>
          <a:p>
            <a:pPr marL="0" lvl="0" indent="0" algn="l" rtl="0">
              <a:spcBef>
                <a:spcPts val="0"/>
              </a:spcBef>
              <a:spcAft>
                <a:spcPts val="0"/>
              </a:spcAft>
              <a:buNone/>
            </a:pPr>
            <a:r>
              <a:rPr lang="en-CA" dirty="0"/>
              <a:t>-Adjusted median survival were as follows:</a:t>
            </a:r>
            <a:endParaRPr dirty="0"/>
          </a:p>
          <a:p>
            <a:pPr marL="0" lvl="0" indent="0" algn="l" rtl="0">
              <a:spcBef>
                <a:spcPts val="0"/>
              </a:spcBef>
              <a:spcAft>
                <a:spcPts val="0"/>
              </a:spcAft>
              <a:buNone/>
            </a:pPr>
            <a:r>
              <a:rPr lang="en-CA" dirty="0"/>
              <a:t>	-PPS 10-20 - 3 days</a:t>
            </a:r>
            <a:endParaRPr dirty="0"/>
          </a:p>
          <a:p>
            <a:pPr marL="0" lvl="0" indent="0" algn="l" rtl="0">
              <a:spcBef>
                <a:spcPts val="0"/>
              </a:spcBef>
              <a:spcAft>
                <a:spcPts val="0"/>
              </a:spcAft>
              <a:buNone/>
            </a:pPr>
            <a:r>
              <a:rPr lang="en-CA" dirty="0"/>
              <a:t>	-care in hospice or hospital - 4 days</a:t>
            </a:r>
            <a:endParaRPr dirty="0"/>
          </a:p>
          <a:p>
            <a:pPr marL="0" lvl="0" indent="0" algn="l" rtl="0">
              <a:spcBef>
                <a:spcPts val="0"/>
              </a:spcBef>
              <a:spcAft>
                <a:spcPts val="0"/>
              </a:spcAft>
              <a:buNone/>
            </a:pPr>
            <a:r>
              <a:rPr lang="en-CA" dirty="0"/>
              <a:t>	-edema - 4 days</a:t>
            </a:r>
          </a:p>
          <a:p>
            <a:pPr marL="0" lvl="0" indent="0" algn="l" rtl="0">
              <a:spcBef>
                <a:spcPts val="0"/>
              </a:spcBef>
              <a:spcAft>
                <a:spcPts val="0"/>
              </a:spcAft>
              <a:buNone/>
            </a:pPr>
            <a:r>
              <a:rPr lang="en-CA" dirty="0"/>
              <a:t>	-use of supplemental oxygen – 6 days</a:t>
            </a:r>
          </a:p>
        </p:txBody>
      </p:sp>
      <p:sp>
        <p:nvSpPr>
          <p:cNvPr id="402" name="Google Shape;402;g24ddfa1af05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90740b1b14_0_19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90740b1b14_0_19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rgbClr val="807F83"/>
              </a:buClr>
              <a:buSzPts val="1200"/>
              <a:buChar char="●"/>
            </a:pPr>
            <a:r>
              <a:rPr lang="en-CA">
                <a:latin typeface="Arial"/>
                <a:ea typeface="Arial"/>
                <a:cs typeface="Arial"/>
                <a:sym typeface="Arial"/>
              </a:rPr>
              <a:t>Alternatively, individuals are free to choose to forego any renal replacement therapy, opting for conservative kidney management instead.</a:t>
            </a:r>
            <a:endParaRPr>
              <a:latin typeface="Arial"/>
              <a:ea typeface="Arial"/>
              <a:cs typeface="Arial"/>
              <a:sym typeface="Arial"/>
            </a:endParaRPr>
          </a:p>
          <a:p>
            <a:pPr marL="457200" lvl="0" indent="-317500" algn="l" rtl="0">
              <a:spcBef>
                <a:spcPts val="0"/>
              </a:spcBef>
              <a:spcAft>
                <a:spcPts val="0"/>
              </a:spcAft>
              <a:buSzPts val="1400"/>
              <a:buFont typeface="Arial"/>
              <a:buChar char="●"/>
            </a:pPr>
            <a:r>
              <a:rPr lang="en-CA">
                <a:latin typeface="Arial"/>
                <a:ea typeface="Arial"/>
                <a:cs typeface="Arial"/>
                <a:sym typeface="Arial"/>
              </a:rPr>
              <a:t>When kidney transplant isn’t an option, and dialysis is deemed too burdensome by the individual, conservative kidney management can be extremely appropriate.</a:t>
            </a:r>
            <a:endParaRPr>
              <a:latin typeface="Arial"/>
              <a:ea typeface="Arial"/>
              <a:cs typeface="Arial"/>
              <a:sym typeface="Arial"/>
            </a:endParaRPr>
          </a:p>
        </p:txBody>
      </p:sp>
      <p:sp>
        <p:nvSpPr>
          <p:cNvPr id="409" name="Google Shape;409;g290740b1b14_0_19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a:extLst>
            <a:ext uri="{FF2B5EF4-FFF2-40B4-BE49-F238E27FC236}">
              <a16:creationId xmlns:a16="http://schemas.microsoft.com/office/drawing/2014/main" id="{126E70C9-6167-3D3B-EC11-E76EE0D6AC35}"/>
            </a:ext>
          </a:extLst>
        </p:cNvPr>
        <p:cNvGrpSpPr/>
        <p:nvPr/>
      </p:nvGrpSpPr>
      <p:grpSpPr>
        <a:xfrm>
          <a:off x="0" y="0"/>
          <a:ext cx="0" cy="0"/>
          <a:chOff x="0" y="0"/>
          <a:chExt cx="0" cy="0"/>
        </a:xfrm>
      </p:grpSpPr>
      <p:sp>
        <p:nvSpPr>
          <p:cNvPr id="422" name="Google Shape;422;g290740b1b14_0_1972:notes">
            <a:extLst>
              <a:ext uri="{FF2B5EF4-FFF2-40B4-BE49-F238E27FC236}">
                <a16:creationId xmlns:a16="http://schemas.microsoft.com/office/drawing/2014/main" id="{11750802-3ADE-019A-A96C-30B4192558A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90740b1b14_0_1972:notes">
            <a:extLst>
              <a:ext uri="{FF2B5EF4-FFF2-40B4-BE49-F238E27FC236}">
                <a16:creationId xmlns:a16="http://schemas.microsoft.com/office/drawing/2014/main" id="{A159901E-FF25-2452-6F1D-D8E0DF6D7A5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Article published in 2022 of an embedded renal palliative care clinic at the University of Pittsburgh Medical Centre</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2 physician team certified in nephrology and palliative care with nursing support</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Referred patients from Nephrology colleagues</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Published results from Jan 2015 to Feb 2019</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Total of 165 patients referred and seen</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Majority of visits focused around documenting SDM, GOC</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67 patients through shared decision making had clearly opted for active medical management without dialysis (AMMWD aka CKM)</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Of the 25 patients who died receiving AMMWD, 23 received hospice care.</a:t>
            </a: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Patients enrolled in the embedded clinic had v high rates of SDM designated and </a:t>
            </a:r>
            <a:r>
              <a:rPr lang="en-CA" dirty="0" err="1">
                <a:latin typeface="Arial"/>
                <a:ea typeface="Arial"/>
                <a:cs typeface="Arial"/>
                <a:sym typeface="Arial"/>
              </a:rPr>
              <a:t>GoC</a:t>
            </a:r>
            <a:r>
              <a:rPr lang="en-CA" dirty="0">
                <a:latin typeface="Arial"/>
                <a:ea typeface="Arial"/>
                <a:cs typeface="Arial"/>
                <a:sym typeface="Arial"/>
              </a:rPr>
              <a:t> documented</a:t>
            </a:r>
            <a:endParaRPr dirty="0">
              <a:latin typeface="Arial"/>
              <a:ea typeface="Arial"/>
              <a:cs typeface="Arial"/>
              <a:sym typeface="Arial"/>
            </a:endParaRPr>
          </a:p>
        </p:txBody>
      </p:sp>
      <p:sp>
        <p:nvSpPr>
          <p:cNvPr id="424" name="Google Shape;424;g290740b1b14_0_1972:notes">
            <a:extLst>
              <a:ext uri="{FF2B5EF4-FFF2-40B4-BE49-F238E27FC236}">
                <a16:creationId xmlns:a16="http://schemas.microsoft.com/office/drawing/2014/main" id="{66843199-3100-158E-A4CE-AC830B127BF2}"/>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39</a:t>
            </a:fld>
            <a:endParaRPr/>
          </a:p>
        </p:txBody>
      </p:sp>
    </p:spTree>
    <p:extLst>
      <p:ext uri="{BB962C8B-B14F-4D97-AF65-F5344CB8AC3E}">
        <p14:creationId xmlns:p14="http://schemas.microsoft.com/office/powerpoint/2010/main" val="15830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0F38-C9B2-8D44-C8A5-9C79CB6D3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D3F71-C452-6066-87B4-B81D8528C6E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12F2AD63-0192-07BC-1C1D-A421AE1FA8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591DA6-6DF4-6C5B-2835-D86A44F81BDF}"/>
              </a:ext>
            </a:extLst>
          </p:cNvPr>
          <p:cNvSpPr>
            <a:spLocks noGrp="1"/>
          </p:cNvSpPr>
          <p:nvPr>
            <p:ph type="sldNum" sz="quarter" idx="10"/>
          </p:nvPr>
        </p:nvSpPr>
        <p:spPr/>
        <p:txBody>
          <a:bodyPr/>
          <a:lstStyle/>
          <a:p>
            <a:fld id="{FADC7D68-8AC4-0440-B1C1-67A64591BBB7}" type="slidenum">
              <a:rPr lang="en-US" smtClean="0"/>
              <a:t>4</a:t>
            </a:fld>
            <a:endParaRPr lang="en-US"/>
          </a:p>
        </p:txBody>
      </p:sp>
    </p:spTree>
    <p:extLst>
      <p:ext uri="{BB962C8B-B14F-4D97-AF65-F5344CB8AC3E}">
        <p14:creationId xmlns:p14="http://schemas.microsoft.com/office/powerpoint/2010/main" val="2546195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0740b1b14_0_19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90740b1b14_0_19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Conservative Kidney Management (CKM) involves: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Symptom management</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Medical management of CKD associated issues: Medical management of issues such as Anemia of Renal disease (Erythropoietin stimulating agents), dietary management to reduce phosphorus and protein burden, strict BP control to delay progression of renal failure, electrolyte management</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Advanced Care planning</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End of Life Care</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Median Survival (based on 2012 review by </a:t>
            </a:r>
            <a:r>
              <a:rPr lang="en-CA" dirty="0" err="1">
                <a:latin typeface="Arial"/>
                <a:ea typeface="Arial"/>
                <a:cs typeface="Arial"/>
                <a:sym typeface="Arial"/>
              </a:rPr>
              <a:t>O’connor</a:t>
            </a:r>
            <a:r>
              <a:rPr lang="en-CA" dirty="0">
                <a:latin typeface="Arial"/>
                <a:ea typeface="Arial"/>
                <a:cs typeface="Arial"/>
                <a:sym typeface="Arial"/>
              </a:rPr>
              <a:t> et al.) can range from 6-23 months</a:t>
            </a:r>
            <a:r>
              <a:rPr lang="en-CA" baseline="30000" dirty="0">
                <a:latin typeface="Arial"/>
                <a:ea typeface="Arial"/>
                <a:cs typeface="Arial"/>
                <a:sym typeface="Arial"/>
              </a:rPr>
              <a:t>24</a:t>
            </a:r>
            <a:endParaRPr baseline="30000" dirty="0">
              <a:latin typeface="Arial"/>
              <a:ea typeface="Arial"/>
              <a:cs typeface="Arial"/>
              <a:sym typeface="Arial"/>
            </a:endParaRPr>
          </a:p>
          <a:p>
            <a:pPr marL="457200" lvl="0" indent="-317500" algn="l" rtl="0">
              <a:spcBef>
                <a:spcPts val="0"/>
              </a:spcBef>
              <a:spcAft>
                <a:spcPts val="0"/>
              </a:spcAft>
              <a:buClr>
                <a:schemeClr val="dk1"/>
              </a:buClr>
              <a:buSzPts val="1400"/>
              <a:buChar char="●"/>
            </a:pPr>
            <a:r>
              <a:rPr lang="en-CA" dirty="0">
                <a:latin typeface="Arial"/>
                <a:ea typeface="Arial"/>
                <a:cs typeface="Arial"/>
                <a:sym typeface="Arial"/>
              </a:rPr>
              <a:t>Minimal difference in longevity between Dialysis and CKM in older, comorbid patient populations</a:t>
            </a:r>
            <a:r>
              <a:rPr lang="en-CA" baseline="30000" dirty="0">
                <a:latin typeface="Arial"/>
                <a:ea typeface="Arial"/>
                <a:cs typeface="Arial"/>
                <a:sym typeface="Arial"/>
              </a:rPr>
              <a:t>9,24</a:t>
            </a:r>
            <a:endParaRPr baseline="30000"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CKM is more appropriate for patients in the following situations: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One or more life-shortening comorbidities</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Frailty or cognitive impairment</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Patients in LTC</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Individuals who have severe physical or psychological suffering where dialysis may prolong suffering more than prolong life/quality of life</a:t>
            </a:r>
            <a:endParaRPr dirty="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CA" dirty="0">
                <a:latin typeface="Arial"/>
                <a:ea typeface="Arial"/>
                <a:cs typeface="Arial"/>
                <a:sym typeface="Arial"/>
              </a:rPr>
              <a:t>This is an excellent avenue of partnership between palliative care, nephrology, and a multidisciplinary team, providing patients with the tools to achieve their ideal QoL despite ESRD. Through excellent medical management, thorough pain and symptom control, and navigating/preparing for the decline associated with progressive ESRD, it would be possible to allow patients to live and die well with ESRD</a:t>
            </a:r>
            <a:endParaRPr dirty="0">
              <a:latin typeface="Arial"/>
              <a:ea typeface="Arial"/>
              <a:cs typeface="Arial"/>
              <a:sym typeface="Arial"/>
            </a:endParaRPr>
          </a:p>
        </p:txBody>
      </p:sp>
      <p:sp>
        <p:nvSpPr>
          <p:cNvPr id="424" name="Google Shape;424;g290740b1b14_0_19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90740b1b14_0_20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90740b1b14_0_20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290740b1b14_0_20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89e98707f3_0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89e98707f3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a:latin typeface="Arial"/>
                <a:ea typeface="Arial"/>
                <a:cs typeface="Arial"/>
                <a:sym typeface="Arial"/>
              </a:rPr>
              <a:t>Common symptoms include:</a:t>
            </a:r>
            <a:endParaRPr>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a:latin typeface="Arial"/>
                <a:ea typeface="Arial"/>
                <a:cs typeface="Arial"/>
                <a:sym typeface="Arial"/>
              </a:rPr>
              <a:t>Fatigue, Confusion/Agitation, Anorexia, Pruritus, Pain, Nausea, Dyspnea, Edema, and Respiratory congestion</a:t>
            </a:r>
            <a:endParaRPr>
              <a:latin typeface="Arial"/>
              <a:ea typeface="Arial"/>
              <a:cs typeface="Arial"/>
              <a:sym typeface="Arial"/>
            </a:endParaRPr>
          </a:p>
          <a:p>
            <a:pPr marL="457200" lvl="0" indent="-314325" algn="l" rtl="0">
              <a:spcBef>
                <a:spcPts val="0"/>
              </a:spcBef>
              <a:spcAft>
                <a:spcPts val="0"/>
              </a:spcAft>
              <a:buClr>
                <a:schemeClr val="dk1"/>
              </a:buClr>
              <a:buSzPts val="1350"/>
              <a:buChar char="•"/>
            </a:pPr>
            <a:r>
              <a:rPr lang="en-CA">
                <a:latin typeface="Arial"/>
                <a:ea typeface="Arial"/>
                <a:cs typeface="Arial"/>
                <a:sym typeface="Arial"/>
              </a:rPr>
              <a:t>Any medications that may have been dialyzed before may accumulate. Rotating to fecally cleared, or meds with inactive metabolites </a:t>
            </a:r>
            <a:endParaRPr>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a:latin typeface="Arial"/>
                <a:ea typeface="Arial"/>
                <a:cs typeface="Arial"/>
                <a:sym typeface="Arial"/>
              </a:rPr>
              <a:t>Agitation/confusion may become significantly more pronounced as uremia worsens</a:t>
            </a:r>
            <a:endParaRPr>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a:latin typeface="Arial"/>
                <a:ea typeface="Arial"/>
                <a:cs typeface="Arial"/>
                <a:sym typeface="Arial"/>
              </a:rPr>
              <a:t>Often will become significantly more somnolent, until comatose like state</a:t>
            </a:r>
            <a:endParaRPr>
              <a:latin typeface="Arial"/>
              <a:ea typeface="Arial"/>
              <a:cs typeface="Arial"/>
              <a:sym typeface="Arial"/>
            </a:endParaRPr>
          </a:p>
        </p:txBody>
      </p:sp>
      <p:sp>
        <p:nvSpPr>
          <p:cNvPr id="470" name="Google Shape;470;g289e98707f3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90740b1b14_0_1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90740b1b14_0_1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Unlikely to qualify for repeat kidney transplant</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Understands dialysis may be final destination</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Maintains that so long as he can spend any additional time with family, then any intervention would be worth it</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Management included:</a:t>
            </a:r>
            <a:endParaRPr dirty="0">
              <a:latin typeface="Arial"/>
              <a:ea typeface="Arial"/>
              <a:cs typeface="Arial"/>
              <a:sym typeface="Arial"/>
            </a:endParaRPr>
          </a:p>
          <a:p>
            <a:pPr marL="914400" lvl="1" indent="-304800" algn="l" rtl="0">
              <a:spcBef>
                <a:spcPts val="0"/>
              </a:spcBef>
              <a:spcAft>
                <a:spcPts val="0"/>
              </a:spcAft>
              <a:buClr>
                <a:schemeClr val="dk1"/>
              </a:buClr>
              <a:buSzPts val="1200"/>
              <a:buAutoNum type="alphaLcPeriod"/>
            </a:pPr>
            <a:r>
              <a:rPr lang="en-CA" dirty="0">
                <a:latin typeface="Arial"/>
                <a:ea typeface="Arial"/>
                <a:cs typeface="Arial"/>
                <a:sym typeface="Arial"/>
              </a:rPr>
              <a:t>Switching Methadone to q8h dosing</a:t>
            </a:r>
            <a:endParaRPr dirty="0">
              <a:latin typeface="Arial"/>
              <a:ea typeface="Arial"/>
              <a:cs typeface="Arial"/>
              <a:sym typeface="Arial"/>
            </a:endParaRPr>
          </a:p>
          <a:p>
            <a:pPr marL="914400" lvl="1" indent="-304800" algn="l" rtl="0">
              <a:spcBef>
                <a:spcPts val="0"/>
              </a:spcBef>
              <a:spcAft>
                <a:spcPts val="0"/>
              </a:spcAft>
              <a:buClr>
                <a:schemeClr val="dk1"/>
              </a:buClr>
              <a:buSzPts val="1200"/>
              <a:buAutoNum type="alphaLcPeriod"/>
            </a:pPr>
            <a:r>
              <a:rPr lang="en-CA" dirty="0">
                <a:latin typeface="Arial"/>
                <a:ea typeface="Arial"/>
                <a:cs typeface="Arial"/>
                <a:sym typeface="Arial"/>
              </a:rPr>
              <a:t>Trial of Nabilone </a:t>
            </a:r>
            <a:r>
              <a:rPr lang="en-CA" dirty="0" err="1">
                <a:latin typeface="Arial"/>
                <a:ea typeface="Arial"/>
                <a:cs typeface="Arial"/>
                <a:sym typeface="Arial"/>
              </a:rPr>
              <a:t>hs</a:t>
            </a:r>
            <a:r>
              <a:rPr lang="en-CA" dirty="0">
                <a:latin typeface="Arial"/>
                <a:ea typeface="Arial"/>
                <a:cs typeface="Arial"/>
                <a:sym typeface="Arial"/>
              </a:rPr>
              <a:t> for pain</a:t>
            </a:r>
            <a:endParaRPr dirty="0">
              <a:latin typeface="Arial"/>
              <a:ea typeface="Arial"/>
              <a:cs typeface="Arial"/>
              <a:sym typeface="Arial"/>
            </a:endParaRPr>
          </a:p>
          <a:p>
            <a:pPr marL="914400" lvl="1" indent="-304800" algn="l" rtl="0">
              <a:spcBef>
                <a:spcPts val="0"/>
              </a:spcBef>
              <a:spcAft>
                <a:spcPts val="0"/>
              </a:spcAft>
              <a:buClr>
                <a:schemeClr val="dk1"/>
              </a:buClr>
              <a:buSzPts val="1200"/>
              <a:buAutoNum type="alphaLcPeriod"/>
            </a:pPr>
            <a:r>
              <a:rPr lang="en-CA" dirty="0">
                <a:latin typeface="Arial"/>
                <a:ea typeface="Arial"/>
                <a:cs typeface="Arial"/>
                <a:sym typeface="Arial"/>
              </a:rPr>
              <a:t>Cross titrate </a:t>
            </a:r>
            <a:r>
              <a:rPr lang="en-CA" dirty="0" err="1">
                <a:latin typeface="Arial"/>
                <a:ea typeface="Arial"/>
                <a:cs typeface="Arial"/>
                <a:sym typeface="Arial"/>
              </a:rPr>
              <a:t>cipralex</a:t>
            </a:r>
            <a:r>
              <a:rPr lang="en-CA" dirty="0">
                <a:latin typeface="Arial"/>
                <a:ea typeface="Arial"/>
                <a:cs typeface="Arial"/>
                <a:sym typeface="Arial"/>
              </a:rPr>
              <a:t> with SNRI for added neuropathic analgesia</a:t>
            </a:r>
          </a:p>
          <a:p>
            <a:pPr marL="914400" lvl="1" indent="-304800" algn="l" rtl="0">
              <a:spcBef>
                <a:spcPts val="0"/>
              </a:spcBef>
              <a:spcAft>
                <a:spcPts val="0"/>
              </a:spcAft>
              <a:buClr>
                <a:schemeClr val="dk1"/>
              </a:buClr>
              <a:buSzPts val="1200"/>
              <a:buAutoNum type="alphaLcPeriod"/>
            </a:pPr>
            <a:r>
              <a:rPr lang="en-CA" dirty="0">
                <a:latin typeface="Arial"/>
                <a:ea typeface="Arial"/>
                <a:cs typeface="Arial"/>
                <a:sym typeface="Arial"/>
              </a:rPr>
              <a:t>Topical </a:t>
            </a:r>
            <a:r>
              <a:rPr lang="en-CA" dirty="0" err="1">
                <a:latin typeface="Arial"/>
                <a:ea typeface="Arial"/>
                <a:cs typeface="Arial"/>
                <a:sym typeface="Arial"/>
              </a:rPr>
              <a:t>Voltaren</a:t>
            </a:r>
            <a:endParaRPr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Fortunately, Reno’s pain has significantly improved with these interventions, and he is able to spend time with his children in a more meaningful way.</a:t>
            </a:r>
            <a:endParaRPr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Given that he is unlikely to be a further transplant candidate, he will remain on hemodialysis indefinitely, unless to opts to discontinue for some reason.</a:t>
            </a:r>
            <a:endParaRPr dirty="0">
              <a:latin typeface="Arial"/>
              <a:ea typeface="Arial"/>
              <a:cs typeface="Arial"/>
              <a:sym typeface="Arial"/>
            </a:endParaRPr>
          </a:p>
          <a:p>
            <a:pPr marL="457200" lvl="0" indent="-314325" algn="l" rtl="0">
              <a:spcBef>
                <a:spcPts val="0"/>
              </a:spcBef>
              <a:spcAft>
                <a:spcPts val="0"/>
              </a:spcAft>
              <a:buClr>
                <a:schemeClr val="dk1"/>
              </a:buClr>
              <a:buSzPts val="1350"/>
              <a:buFont typeface="Arial"/>
              <a:buChar char="•"/>
            </a:pPr>
            <a:r>
              <a:rPr lang="en-CA" dirty="0">
                <a:latin typeface="Arial"/>
                <a:ea typeface="Arial"/>
                <a:cs typeface="Arial"/>
                <a:sym typeface="Arial"/>
              </a:rPr>
              <a:t>Given his diffuse vascular calcifications, he is at risk of peripheral vascular disease and further debility in the future, but having had Palliative Care involved early, we have been able to identify some of his values, and critical functions that make life worth living. Should there come a day when he no longer feels that he can tolerate HD or no longer desires to continue, our rapport will be crucial in helping him navigate the healthcare system to best achieve his goals of care.</a:t>
            </a:r>
            <a:endParaRPr dirty="0">
              <a:latin typeface="Arial"/>
              <a:ea typeface="Arial"/>
              <a:cs typeface="Arial"/>
              <a:sym typeface="Arial"/>
            </a:endParaRPr>
          </a:p>
        </p:txBody>
      </p:sp>
      <p:sp>
        <p:nvSpPr>
          <p:cNvPr id="477" name="Google Shape;477;g290740b1b14_0_1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0740b1b14_0_20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90740b1b14_0_20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290740b1b14_0_20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4c3ae0cf53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4c3ae0cf53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24c3ae0cf53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4ddfa1af05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4ddfa1af05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g24ddfa1af05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90740b1b14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90740b1b14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290740b1b14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4ddfa1af05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4ddfa1af05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24ddfa1af05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90740b1b14_0_20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90740b1b14_0_20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0" name="Google Shape;520;g290740b1b14_0_20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ddfa1af05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4ddfa1af05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58M with ESRD secondary to IgA Nephropathy </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On dialysis for greater than 8 years</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Has had 5 AV fistulas fail, currently dialysis through CVC</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Failed renal transplant in 2022, with graft failure and requiring graft nephrectomy</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Developed </a:t>
            </a:r>
            <a:r>
              <a:rPr lang="en-CA" dirty="0" err="1">
                <a:latin typeface="Arial"/>
                <a:ea typeface="Arial"/>
                <a:cs typeface="Arial"/>
                <a:sym typeface="Arial"/>
              </a:rPr>
              <a:t>Tumoural</a:t>
            </a:r>
            <a:r>
              <a:rPr lang="en-CA" dirty="0">
                <a:latin typeface="Arial"/>
                <a:ea typeface="Arial"/>
                <a:cs typeface="Arial"/>
                <a:sym typeface="Arial"/>
              </a:rPr>
              <a:t> Calcinosis in early 2022 leading to severe pain, functional impairment, and disfigurement</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Now on dialysis 5/week with low calcium and phosphate binders, already had Parathyroidectomy, and referred for surgical debulking</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We were consulted given high pain needs and difficulty coping</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a:latin typeface="Arial"/>
                <a:ea typeface="Arial"/>
                <a:cs typeface="Arial"/>
                <a:sym typeface="Arial"/>
              </a:rPr>
              <a:t>PMHx: </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Opioid use disorder - on maintenance Methadone</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Sleep apnea</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Hypertension</a:t>
            </a:r>
            <a:endParaRPr dirty="0">
              <a:latin typeface="Arial"/>
              <a:ea typeface="Arial"/>
              <a:cs typeface="Arial"/>
              <a:sym typeface="Arial"/>
            </a:endParaRPr>
          </a:p>
          <a:p>
            <a:pPr marL="457200" lvl="0" indent="-304800" algn="l" rtl="0">
              <a:spcBef>
                <a:spcPts val="0"/>
              </a:spcBef>
              <a:spcAft>
                <a:spcPts val="0"/>
              </a:spcAft>
              <a:buClr>
                <a:schemeClr val="dk1"/>
              </a:buClr>
              <a:buSzPts val="1200"/>
              <a:buChar char="•"/>
            </a:pPr>
            <a:r>
              <a:rPr lang="en-CA" dirty="0" err="1">
                <a:latin typeface="Arial"/>
                <a:ea typeface="Arial"/>
                <a:cs typeface="Arial"/>
                <a:sym typeface="Arial"/>
              </a:rPr>
              <a:t>PSHx</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Bowel Obstruction treated with </a:t>
            </a:r>
            <a:r>
              <a:rPr lang="en-CA" dirty="0" err="1">
                <a:latin typeface="Arial"/>
                <a:ea typeface="Arial"/>
                <a:cs typeface="Arial"/>
                <a:sym typeface="Arial"/>
              </a:rPr>
              <a:t>LoA</a:t>
            </a:r>
            <a:endParaRPr dirty="0">
              <a:latin typeface="Arial"/>
              <a:ea typeface="Arial"/>
              <a:cs typeface="Arial"/>
              <a:sym typeface="Arial"/>
            </a:endParaRPr>
          </a:p>
          <a:p>
            <a:pPr marL="914400" lvl="1" indent="-304800" algn="l" rtl="0">
              <a:spcBef>
                <a:spcPts val="0"/>
              </a:spcBef>
              <a:spcAft>
                <a:spcPts val="0"/>
              </a:spcAft>
              <a:buClr>
                <a:schemeClr val="dk1"/>
              </a:buClr>
              <a:buSzPts val="1200"/>
              <a:buChar char="–"/>
            </a:pPr>
            <a:r>
              <a:rPr lang="en-CA" dirty="0">
                <a:latin typeface="Arial"/>
                <a:ea typeface="Arial"/>
                <a:cs typeface="Arial"/>
                <a:sym typeface="Arial"/>
              </a:rPr>
              <a:t>Total Parathyroidectomy</a:t>
            </a:r>
            <a:endParaRPr dirty="0">
              <a:latin typeface="Arial"/>
              <a:ea typeface="Arial"/>
              <a:cs typeface="Arial"/>
              <a:sym typeface="Arial"/>
            </a:endParaRPr>
          </a:p>
        </p:txBody>
      </p:sp>
      <p:sp>
        <p:nvSpPr>
          <p:cNvPr id="100" name="Google Shape;100;g24ddfa1af05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90740b1b14_0_1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90740b1b14_0_1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290740b1b14_0_1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c720603a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4c720603a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1200"/>
              <a:buChar char="•"/>
            </a:pPr>
            <a:r>
              <a:rPr lang="en-CA"/>
              <a:t>Kidneys modulate electrolyte homeostasis and appropriate body fluid balance through filtration of blood</a:t>
            </a:r>
            <a:endParaRPr/>
          </a:p>
          <a:p>
            <a:pPr marL="685800" lvl="1" indent="-190500" algn="l" rtl="0">
              <a:lnSpc>
                <a:spcPct val="90000"/>
              </a:lnSpc>
              <a:spcBef>
                <a:spcPts val="0"/>
              </a:spcBef>
              <a:spcAft>
                <a:spcPts val="0"/>
              </a:spcAft>
              <a:buClr>
                <a:schemeClr val="dk1"/>
              </a:buClr>
              <a:buSzPts val="1200"/>
              <a:buChar char="•"/>
            </a:pPr>
            <a:r>
              <a:rPr lang="en-CA"/>
              <a:t>In non-diseased state filter about 200 L of fluid a day </a:t>
            </a:r>
            <a:r>
              <a:rPr lang="en-CA" baseline="30000"/>
              <a:t>1</a:t>
            </a:r>
            <a:endParaRPr/>
          </a:p>
          <a:p>
            <a:pPr marL="228600" lvl="0" indent="-190500" algn="l" rtl="0">
              <a:lnSpc>
                <a:spcPct val="90000"/>
              </a:lnSpc>
              <a:spcBef>
                <a:spcPts val="0"/>
              </a:spcBef>
              <a:spcAft>
                <a:spcPts val="0"/>
              </a:spcAft>
              <a:buClr>
                <a:schemeClr val="dk1"/>
              </a:buClr>
              <a:buSzPts val="1200"/>
              <a:buChar char="•"/>
            </a:pPr>
            <a:r>
              <a:rPr lang="en-CA"/>
              <a:t>Kidneys filter out toxins and many drug metabolites to be removed in the urine</a:t>
            </a:r>
            <a:endParaRPr/>
          </a:p>
          <a:p>
            <a:pPr marL="228600" lvl="0" indent="-190500" algn="l" rtl="0">
              <a:lnSpc>
                <a:spcPct val="90000"/>
              </a:lnSpc>
              <a:spcBef>
                <a:spcPts val="0"/>
              </a:spcBef>
              <a:spcAft>
                <a:spcPts val="0"/>
              </a:spcAft>
              <a:buClr>
                <a:schemeClr val="dk1"/>
              </a:buClr>
              <a:buSzPts val="1200"/>
              <a:buChar char="•"/>
            </a:pPr>
            <a:r>
              <a:rPr lang="en-CA"/>
              <a:t>Kidneys produce hormones for blood pressure regulation (renin), hemoglobin production (erythropoietin) and convert vitamin D to an active form</a:t>
            </a:r>
            <a:endParaRPr/>
          </a:p>
          <a:p>
            <a:pPr marL="228600" lvl="0" indent="-190500" algn="l" rtl="0">
              <a:lnSpc>
                <a:spcPct val="90000"/>
              </a:lnSpc>
              <a:spcBef>
                <a:spcPts val="0"/>
              </a:spcBef>
              <a:spcAft>
                <a:spcPts val="0"/>
              </a:spcAft>
              <a:buClr>
                <a:schemeClr val="dk1"/>
              </a:buClr>
              <a:buSzPts val="1200"/>
              <a:buChar char="•"/>
            </a:pPr>
            <a:r>
              <a:rPr lang="en-CA"/>
              <a:t>Kidney function measured by quantity of fluid filtered from glomerular capillaries into Bowman’s capsule per unit time (GFR)</a:t>
            </a:r>
            <a:r>
              <a:rPr lang="en-CA" baseline="30000"/>
              <a:t>2</a:t>
            </a:r>
            <a:endParaRPr/>
          </a:p>
        </p:txBody>
      </p:sp>
      <p:sp>
        <p:nvSpPr>
          <p:cNvPr id="122" name="Google Shape;122;g24c720603a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g290740b1b14_0_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17" name="Google Shape;17;g290740b1b14_0_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g290740b1b14_0_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g290740b1b14_0_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g290740b1b14_0_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g290740b1b14_0_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74" name="Google Shape;74;g290740b1b14_0_63"/>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g290740b1b14_0_6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g290740b1b14_0_6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g290740b1b14_0_6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g290740b1b14_0_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80" name="Google Shape;80;g290740b1b14_0_69"/>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g290740b1b14_0_6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g290740b1b14_0_6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g290740b1b14_0_6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g290740b1b14_0_1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23" name="Google Shape;23;g290740b1b14_0_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g290740b1b14_0_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g290740b1b14_0_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g290740b1b14_0_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g290740b1b14_0_1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29" name="Google Shape;29;g290740b1b14_0_1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g290740b1b14_0_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g290740b1b14_0_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g290740b1b14_0_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g290740b1b14_0_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35" name="Google Shape;35;g290740b1b14_0_2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g290740b1b14_0_2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g290740b1b14_0_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g290740b1b14_0_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g290740b1b14_0_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g290740b1b14_0_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42" name="Google Shape;42;g290740b1b14_0_3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g290740b1b14_0_3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g290740b1b14_0_3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g290740b1b14_0_3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g290740b1b14_0_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g290740b1b14_0_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g290740b1b14_0_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290740b1b14_0_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51" name="Google Shape;51;g290740b1b14_0_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g290740b1b14_0_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g290740b1b14_0_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g290740b1b14_0_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g290740b1b14_0_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g290740b1b14_0_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g290740b1b14_0_4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60" name="Google Shape;60;g290740b1b14_0_4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g290740b1b14_0_4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g290740b1b14_0_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g290740b1b14_0_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g290740b1b14_0_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g290740b1b14_0_5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1200"/>
              </a:spcBef>
              <a:spcAft>
                <a:spcPts val="0"/>
              </a:spcAft>
              <a:buSzPts val="1400"/>
              <a:buNone/>
              <a:defRPr/>
            </a:lvl2pPr>
            <a:lvl3pPr lvl="2" algn="l">
              <a:spcBef>
                <a:spcPts val="1200"/>
              </a:spcBef>
              <a:spcAft>
                <a:spcPts val="0"/>
              </a:spcAft>
              <a:buSzPts val="1400"/>
              <a:buNone/>
              <a:defRPr/>
            </a:lvl3pPr>
            <a:lvl4pPr lvl="3" algn="l">
              <a:spcBef>
                <a:spcPts val="1200"/>
              </a:spcBef>
              <a:spcAft>
                <a:spcPts val="0"/>
              </a:spcAft>
              <a:buSzPts val="1400"/>
              <a:buNone/>
              <a:defRPr/>
            </a:lvl4pPr>
            <a:lvl5pPr lvl="4" algn="l">
              <a:spcBef>
                <a:spcPts val="1200"/>
              </a:spcBef>
              <a:spcAft>
                <a:spcPts val="0"/>
              </a:spcAft>
              <a:buSzPts val="1400"/>
              <a:buNone/>
              <a:defRPr/>
            </a:lvl5pPr>
            <a:lvl6pPr lvl="5" algn="l">
              <a:spcBef>
                <a:spcPts val="1200"/>
              </a:spcBef>
              <a:spcAft>
                <a:spcPts val="0"/>
              </a:spcAft>
              <a:buSzPts val="1400"/>
              <a:buNone/>
              <a:defRPr/>
            </a:lvl6pPr>
            <a:lvl7pPr lvl="6" algn="l">
              <a:spcBef>
                <a:spcPts val="1200"/>
              </a:spcBef>
              <a:spcAft>
                <a:spcPts val="0"/>
              </a:spcAft>
              <a:buSzPts val="1400"/>
              <a:buNone/>
              <a:defRPr/>
            </a:lvl7pPr>
            <a:lvl8pPr lvl="7" algn="l">
              <a:spcBef>
                <a:spcPts val="1200"/>
              </a:spcBef>
              <a:spcAft>
                <a:spcPts val="0"/>
              </a:spcAft>
              <a:buSzPts val="1400"/>
              <a:buNone/>
              <a:defRPr/>
            </a:lvl8pPr>
            <a:lvl9pPr lvl="8" algn="l">
              <a:spcBef>
                <a:spcPts val="1200"/>
              </a:spcBef>
              <a:spcAft>
                <a:spcPts val="1200"/>
              </a:spcAft>
              <a:buSzPts val="1400"/>
              <a:buNone/>
              <a:defRPr/>
            </a:lvl9pPr>
          </a:lstStyle>
          <a:p>
            <a:endParaRPr/>
          </a:p>
        </p:txBody>
      </p:sp>
      <p:sp>
        <p:nvSpPr>
          <p:cNvPr id="67" name="Google Shape;67;g290740b1b14_0_5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Calibri"/>
                <a:ea typeface="Calibri"/>
                <a:cs typeface="Calibri"/>
                <a:sym typeface="Calibri"/>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Calibri"/>
                <a:ea typeface="Calibri"/>
                <a:cs typeface="Calibri"/>
                <a:sym typeface="Calibri"/>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Calibri"/>
                <a:ea typeface="Calibri"/>
                <a:cs typeface="Calibri"/>
                <a:sym typeface="Calibri"/>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g290740b1b14_0_5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g290740b1b14_0_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g290740b1b14_0_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g290740b1b14_0_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g290740b1b14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5000" b="1" i="0" u="none" strike="noStrike" cap="none">
                <a:solidFill>
                  <a:srgbClr val="3C1B71"/>
                </a:solidFill>
                <a:latin typeface="Arial"/>
                <a:ea typeface="Arial"/>
                <a:cs typeface="Arial"/>
                <a:sym typeface="Arial"/>
              </a:defRPr>
            </a:lvl1pPr>
            <a:lvl2pPr marR="0" lvl="1" algn="l" rtl="0">
              <a:spcBef>
                <a:spcPts val="1200"/>
              </a:spcBef>
              <a:spcAft>
                <a:spcPts val="0"/>
              </a:spcAft>
              <a:buSzPts val="1400"/>
              <a:buNone/>
              <a:defRPr sz="5000" b="1" i="0" u="none" strike="noStrike" cap="none">
                <a:solidFill>
                  <a:srgbClr val="3C1B71"/>
                </a:solidFill>
                <a:latin typeface="Arial"/>
                <a:ea typeface="Arial"/>
                <a:cs typeface="Arial"/>
                <a:sym typeface="Arial"/>
              </a:defRPr>
            </a:lvl2pPr>
            <a:lvl3pPr marR="0" lvl="2" algn="l" rtl="0">
              <a:spcBef>
                <a:spcPts val="1200"/>
              </a:spcBef>
              <a:spcAft>
                <a:spcPts val="0"/>
              </a:spcAft>
              <a:buSzPts val="1400"/>
              <a:buNone/>
              <a:defRPr sz="5000" b="1" i="0" u="none" strike="noStrike" cap="none">
                <a:solidFill>
                  <a:srgbClr val="3C1B71"/>
                </a:solidFill>
                <a:latin typeface="Arial"/>
                <a:ea typeface="Arial"/>
                <a:cs typeface="Arial"/>
                <a:sym typeface="Arial"/>
              </a:defRPr>
            </a:lvl3pPr>
            <a:lvl4pPr marR="0" lvl="3" algn="l" rtl="0">
              <a:spcBef>
                <a:spcPts val="1200"/>
              </a:spcBef>
              <a:spcAft>
                <a:spcPts val="0"/>
              </a:spcAft>
              <a:buSzPts val="1400"/>
              <a:buNone/>
              <a:defRPr sz="5000" b="1" i="0" u="none" strike="noStrike" cap="none">
                <a:solidFill>
                  <a:srgbClr val="3C1B71"/>
                </a:solidFill>
                <a:latin typeface="Arial"/>
                <a:ea typeface="Arial"/>
                <a:cs typeface="Arial"/>
                <a:sym typeface="Arial"/>
              </a:defRPr>
            </a:lvl4pPr>
            <a:lvl5pPr marR="0" lvl="4" algn="l" rtl="0">
              <a:spcBef>
                <a:spcPts val="1200"/>
              </a:spcBef>
              <a:spcAft>
                <a:spcPts val="0"/>
              </a:spcAft>
              <a:buSzPts val="1400"/>
              <a:buNone/>
              <a:defRPr sz="5000" b="1" i="0" u="none" strike="noStrike" cap="none">
                <a:solidFill>
                  <a:srgbClr val="3C1B71"/>
                </a:solidFill>
                <a:latin typeface="Arial"/>
                <a:ea typeface="Arial"/>
                <a:cs typeface="Arial"/>
                <a:sym typeface="Arial"/>
              </a:defRPr>
            </a:lvl5pPr>
            <a:lvl6pPr marR="0" lvl="5" algn="l" rtl="0">
              <a:spcBef>
                <a:spcPts val="1200"/>
              </a:spcBef>
              <a:spcAft>
                <a:spcPts val="0"/>
              </a:spcAft>
              <a:buSzPts val="1400"/>
              <a:buNone/>
              <a:defRPr sz="5000" b="1" i="0" u="none" strike="noStrike" cap="none">
                <a:solidFill>
                  <a:srgbClr val="3C1B71"/>
                </a:solidFill>
                <a:latin typeface="Arial"/>
                <a:ea typeface="Arial"/>
                <a:cs typeface="Arial"/>
                <a:sym typeface="Arial"/>
              </a:defRPr>
            </a:lvl6pPr>
            <a:lvl7pPr marR="0" lvl="6" algn="l" rtl="0">
              <a:spcBef>
                <a:spcPts val="1200"/>
              </a:spcBef>
              <a:spcAft>
                <a:spcPts val="0"/>
              </a:spcAft>
              <a:buSzPts val="1400"/>
              <a:buNone/>
              <a:defRPr sz="5000" b="1" i="0" u="none" strike="noStrike" cap="none">
                <a:solidFill>
                  <a:srgbClr val="3C1B71"/>
                </a:solidFill>
                <a:latin typeface="Arial"/>
                <a:ea typeface="Arial"/>
                <a:cs typeface="Arial"/>
                <a:sym typeface="Arial"/>
              </a:defRPr>
            </a:lvl7pPr>
            <a:lvl8pPr marR="0" lvl="7" algn="l" rtl="0">
              <a:spcBef>
                <a:spcPts val="1200"/>
              </a:spcBef>
              <a:spcAft>
                <a:spcPts val="0"/>
              </a:spcAft>
              <a:buSzPts val="1400"/>
              <a:buNone/>
              <a:defRPr sz="5000" b="1" i="0" u="none" strike="noStrike" cap="none">
                <a:solidFill>
                  <a:srgbClr val="3C1B71"/>
                </a:solidFill>
                <a:latin typeface="Arial"/>
                <a:ea typeface="Arial"/>
                <a:cs typeface="Arial"/>
                <a:sym typeface="Arial"/>
              </a:defRPr>
            </a:lvl8pPr>
            <a:lvl9pPr marR="0" lvl="8" algn="l" rtl="0">
              <a:spcBef>
                <a:spcPts val="1200"/>
              </a:spcBef>
              <a:spcAft>
                <a:spcPts val="1200"/>
              </a:spcAft>
              <a:buSzPts val="1400"/>
              <a:buNone/>
              <a:defRPr sz="5000" b="1" i="0" u="none" strike="noStrike" cap="none">
                <a:solidFill>
                  <a:srgbClr val="3C1B71"/>
                </a:solidFill>
                <a:latin typeface="Arial"/>
                <a:ea typeface="Arial"/>
                <a:cs typeface="Arial"/>
                <a:sym typeface="Arial"/>
              </a:defRPr>
            </a:lvl9pPr>
          </a:lstStyle>
          <a:p>
            <a:endParaRPr/>
          </a:p>
        </p:txBody>
      </p:sp>
      <p:sp>
        <p:nvSpPr>
          <p:cNvPr id="11" name="Google Shape;11;g290740b1b14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Calibri"/>
                <a:ea typeface="Calibri"/>
                <a:cs typeface="Calibri"/>
                <a:sym typeface="Calibri"/>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Calibri"/>
                <a:ea typeface="Calibri"/>
                <a:cs typeface="Calibri"/>
                <a:sym typeface="Calibri"/>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Calibri"/>
                <a:ea typeface="Calibri"/>
                <a:cs typeface="Calibri"/>
                <a:sym typeface="Calibri"/>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g290740b1b14_0_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90740b1b14_0_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90740b1b14_0_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apac.mykidneyjourney.com/en-PH/chronic-kidney-disease/ckd-stage-5"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s://www.ontariorenalnetwork.ca/en/renal-network-data/performance-data/kidney-transplant-performance-data#:~:text=Results,transplant%20from%20a%20living%20donor" TargetMode="External"/><Relationship Id="rId4" Type="http://schemas.openxmlformats.org/officeDocument/2006/relationships/hyperlink" Target="https://www.ontariorenalnetwork.ca/sites/renalnetwork/files/assets/discussingprognosis.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doi.org/10.1038/ki.2014.86"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doi.org/10.1038/ki.2013.394" TargetMode="External"/><Relationship Id="rId4" Type="http://schemas.openxmlformats.org/officeDocument/2006/relationships/hyperlink" Target="https://doi.org/10.1016/j.sder.2011.04.005"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2147/IJNRD.S126615"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doi.org/10.1111/hdi.12622"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books/NBK519020/"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56/NEJMoa1912770"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hyperlink" Target="https://doi.org/10.1136/spcare-2022-003916" TargetMode="External"/><Relationship Id="rId4" Type="http://schemas.openxmlformats.org/officeDocument/2006/relationships/hyperlink" Target="https://doi.org/10.1038/clpt.1994.9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a:blip r:embed="rId3">
            <a:alphaModFix amt="40000"/>
          </a:blip>
          <a:stretch>
            <a:fillRect/>
          </a:stretch>
        </p:blipFill>
        <p:spPr>
          <a:xfrm>
            <a:off x="0" y="1119925"/>
            <a:ext cx="9143937" cy="4618150"/>
          </a:xfrm>
          <a:prstGeom prst="rect">
            <a:avLst/>
          </a:prstGeom>
          <a:noFill/>
          <a:ln w="28575" cap="flat" cmpd="sng">
            <a:solidFill>
              <a:schemeClr val="dk2"/>
            </a:solidFill>
            <a:prstDash val="solid"/>
            <a:round/>
            <a:headEnd type="none" w="sm" len="sm"/>
            <a:tailEnd type="none" w="sm" len="sm"/>
          </a:ln>
        </p:spPr>
      </p:pic>
      <p:sp>
        <p:nvSpPr>
          <p:cNvPr id="89" name="Google Shape;89;p1"/>
          <p:cNvSpPr txBox="1">
            <a:spLocks noGrp="1"/>
          </p:cNvSpPr>
          <p:nvPr>
            <p:ph type="ctrTitle"/>
          </p:nvPr>
        </p:nvSpPr>
        <p:spPr>
          <a:xfrm>
            <a:off x="685800" y="1445925"/>
            <a:ext cx="7772400" cy="1470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1200"/>
              </a:spcAft>
              <a:buClr>
                <a:schemeClr val="dk1"/>
              </a:buClr>
              <a:buSzPts val="5400"/>
              <a:buFont typeface="Calibri"/>
              <a:buNone/>
            </a:pPr>
            <a:r>
              <a:rPr lang="en-CA" sz="4200" dirty="0"/>
              <a:t>A Palliative Care Approach to </a:t>
            </a:r>
            <a:br>
              <a:rPr lang="en-CA" sz="4200" dirty="0"/>
            </a:br>
            <a:r>
              <a:rPr lang="en-CA" sz="4200" dirty="0"/>
              <a:t>End-Stage Renal Disease</a:t>
            </a:r>
            <a:endParaRPr sz="4200" dirty="0"/>
          </a:p>
        </p:txBody>
      </p:sp>
      <p:sp>
        <p:nvSpPr>
          <p:cNvPr id="90" name="Google Shape;90;p1"/>
          <p:cNvSpPr txBox="1">
            <a:spLocks noGrp="1"/>
          </p:cNvSpPr>
          <p:nvPr>
            <p:ph type="subTitle" idx="1"/>
          </p:nvPr>
        </p:nvSpPr>
        <p:spPr>
          <a:xfrm>
            <a:off x="1371600" y="4268075"/>
            <a:ext cx="6400800" cy="14700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80000"/>
              </a:lnSpc>
              <a:spcBef>
                <a:spcPts val="0"/>
              </a:spcBef>
              <a:spcAft>
                <a:spcPts val="0"/>
              </a:spcAft>
              <a:buClr>
                <a:schemeClr val="dk1"/>
              </a:buClr>
              <a:buSzPts val="2400"/>
              <a:buNone/>
            </a:pPr>
            <a:r>
              <a:rPr lang="en-CA" sz="2500" dirty="0"/>
              <a:t>Dr. Natan Veinberg</a:t>
            </a:r>
            <a:endParaRPr sz="2500" dirty="0"/>
          </a:p>
          <a:p>
            <a:pPr marL="0" lvl="0" indent="0" algn="ctr" rtl="0">
              <a:lnSpc>
                <a:spcPct val="80000"/>
              </a:lnSpc>
              <a:spcBef>
                <a:spcPts val="1000"/>
              </a:spcBef>
              <a:spcAft>
                <a:spcPts val="0"/>
              </a:spcAft>
              <a:buClr>
                <a:schemeClr val="dk1"/>
              </a:buClr>
              <a:buSzPts val="2400"/>
              <a:buNone/>
            </a:pPr>
            <a:r>
              <a:rPr lang="en-CA" sz="2500" dirty="0"/>
              <a:t>PGY3 – Palliative Medicine</a:t>
            </a:r>
            <a:endParaRPr sz="2500" dirty="0"/>
          </a:p>
          <a:p>
            <a:pPr marL="0" lvl="0" indent="0" algn="ctr" rtl="0">
              <a:lnSpc>
                <a:spcPct val="80000"/>
              </a:lnSpc>
              <a:spcBef>
                <a:spcPts val="1000"/>
              </a:spcBef>
              <a:spcAft>
                <a:spcPts val="2400"/>
              </a:spcAft>
              <a:buClr>
                <a:schemeClr val="dk1"/>
              </a:buClr>
              <a:buSzPts val="2400"/>
              <a:buNone/>
            </a:pPr>
            <a:r>
              <a:rPr lang="en-CA" sz="2500" dirty="0"/>
              <a:t>University of Western Ontario</a:t>
            </a:r>
            <a:endParaRPr sz="2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5" descr="Chronic Kidney Disease (CKD) stages "/>
          <p:cNvPicPr preferRelativeResize="0"/>
          <p:nvPr/>
        </p:nvPicPr>
        <p:blipFill rotWithShape="1">
          <a:blip r:embed="rId3">
            <a:alphaModFix amt="25000"/>
          </a:blip>
          <a:srcRect/>
          <a:stretch/>
        </p:blipFill>
        <p:spPr>
          <a:xfrm>
            <a:off x="1680461" y="462849"/>
            <a:ext cx="5783075" cy="5783075"/>
          </a:xfrm>
          <a:prstGeom prst="rect">
            <a:avLst/>
          </a:prstGeom>
          <a:noFill/>
          <a:ln>
            <a:noFill/>
          </a:ln>
        </p:spPr>
      </p:pic>
      <p:sp>
        <p:nvSpPr>
          <p:cNvPr id="144" name="Google Shape;14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1200"/>
              </a:spcAft>
              <a:buClr>
                <a:schemeClr val="dk1"/>
              </a:buClr>
              <a:buSzPts val="4400"/>
              <a:buFont typeface="Calibri"/>
              <a:buNone/>
            </a:pPr>
            <a:r>
              <a:rPr lang="en-CA" sz="4000"/>
              <a:t>Chronic Kidney Disease (CKD)</a:t>
            </a:r>
            <a:r>
              <a:rPr lang="en-CA" sz="4000" baseline="30000"/>
              <a:t>2</a:t>
            </a:r>
            <a:endParaRPr sz="4000"/>
          </a:p>
        </p:txBody>
      </p:sp>
      <p:sp>
        <p:nvSpPr>
          <p:cNvPr id="145" name="Google Shape;145;p5"/>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endParaRPr/>
          </a:p>
          <a:p>
            <a:pPr marL="228600" lvl="0" indent="-228600" algn="l" rtl="0">
              <a:lnSpc>
                <a:spcPct val="90000"/>
              </a:lnSpc>
              <a:spcBef>
                <a:spcPts val="1000"/>
              </a:spcBef>
              <a:spcAft>
                <a:spcPts val="0"/>
              </a:spcAft>
              <a:buClr>
                <a:schemeClr val="dk1"/>
              </a:buClr>
              <a:buSzPts val="2800"/>
              <a:buChar char="•"/>
            </a:pPr>
            <a:r>
              <a:rPr lang="en-CA"/>
              <a:t>Definition:</a:t>
            </a:r>
            <a:endParaRPr/>
          </a:p>
          <a:p>
            <a:pPr marL="685800" lvl="1" indent="-254000" algn="l" rtl="0">
              <a:lnSpc>
                <a:spcPct val="90000"/>
              </a:lnSpc>
              <a:spcBef>
                <a:spcPts val="500"/>
              </a:spcBef>
              <a:spcAft>
                <a:spcPts val="0"/>
              </a:spcAft>
              <a:buClr>
                <a:schemeClr val="dk1"/>
              </a:buClr>
              <a:buSzPts val="2800"/>
              <a:buChar char="–"/>
            </a:pPr>
            <a:r>
              <a:rPr lang="en-CA">
                <a:latin typeface="Arial"/>
                <a:ea typeface="Arial"/>
                <a:cs typeface="Arial"/>
                <a:sym typeface="Arial"/>
              </a:rPr>
              <a:t>eGFR &lt; 60 mL/min/1.73 m</a:t>
            </a:r>
            <a:r>
              <a:rPr lang="en-CA" baseline="30000">
                <a:latin typeface="Arial"/>
                <a:ea typeface="Arial"/>
                <a:cs typeface="Arial"/>
                <a:sym typeface="Arial"/>
              </a:rPr>
              <a:t>2 </a:t>
            </a:r>
            <a:r>
              <a:rPr lang="en-CA">
                <a:latin typeface="Arial"/>
                <a:ea typeface="Arial"/>
                <a:cs typeface="Arial"/>
                <a:sym typeface="Arial"/>
              </a:rPr>
              <a:t>lasting for 3 or more months</a:t>
            </a:r>
            <a:endParaRPr>
              <a:latin typeface="Arial"/>
              <a:ea typeface="Arial"/>
              <a:cs typeface="Arial"/>
              <a:sym typeface="Arial"/>
            </a:endParaRPr>
          </a:p>
          <a:p>
            <a:pPr marL="3657600" lvl="8" indent="0" algn="l" rtl="0">
              <a:lnSpc>
                <a:spcPct val="90000"/>
              </a:lnSpc>
              <a:spcBef>
                <a:spcPts val="500"/>
              </a:spcBef>
              <a:spcAft>
                <a:spcPts val="0"/>
              </a:spcAft>
              <a:buClr>
                <a:schemeClr val="dk1"/>
              </a:buClr>
              <a:buSzPts val="1800"/>
              <a:buNone/>
            </a:pPr>
            <a:r>
              <a:rPr lang="en-CA" sz="2800">
                <a:solidFill>
                  <a:srgbClr val="807F83"/>
                </a:solidFill>
                <a:latin typeface="Arial"/>
                <a:ea typeface="Arial"/>
                <a:cs typeface="Arial"/>
                <a:sym typeface="Arial"/>
              </a:rPr>
              <a:t>OR</a:t>
            </a:r>
            <a:endParaRPr sz="2800">
              <a:solidFill>
                <a:srgbClr val="807F83"/>
              </a:solidFill>
              <a:latin typeface="Arial"/>
              <a:ea typeface="Arial"/>
              <a:cs typeface="Arial"/>
              <a:sym typeface="Arial"/>
            </a:endParaRPr>
          </a:p>
          <a:p>
            <a:pPr marL="685800" lvl="1" indent="-254000" algn="l" rtl="0">
              <a:lnSpc>
                <a:spcPct val="90000"/>
              </a:lnSpc>
              <a:spcBef>
                <a:spcPts val="500"/>
              </a:spcBef>
              <a:spcAft>
                <a:spcPts val="0"/>
              </a:spcAft>
              <a:buClr>
                <a:schemeClr val="dk1"/>
              </a:buClr>
              <a:buSzPts val="2800"/>
              <a:buChar char="–"/>
            </a:pPr>
            <a:r>
              <a:rPr lang="en-CA">
                <a:latin typeface="Arial"/>
                <a:ea typeface="Arial"/>
                <a:cs typeface="Arial"/>
                <a:sym typeface="Arial"/>
              </a:rPr>
              <a:t>eGFR &gt;60 with persistent proteinuria, hematuria or anatomical abnormality</a:t>
            </a:r>
            <a:endParaRPr>
              <a:latin typeface="Arial"/>
              <a:ea typeface="Arial"/>
              <a:cs typeface="Arial"/>
              <a:sym typeface="Arial"/>
            </a:endParaRPr>
          </a:p>
          <a:p>
            <a:pPr marL="685800" lvl="1" indent="-254000" algn="l" rtl="0">
              <a:lnSpc>
                <a:spcPct val="90000"/>
              </a:lnSpc>
              <a:spcBef>
                <a:spcPts val="500"/>
              </a:spcBef>
              <a:spcAft>
                <a:spcPts val="0"/>
              </a:spcAft>
              <a:buClr>
                <a:schemeClr val="dk1"/>
              </a:buClr>
              <a:buSzPts val="2800"/>
              <a:buChar char="–"/>
            </a:pPr>
            <a:r>
              <a:rPr lang="en-CA">
                <a:latin typeface="Arial"/>
                <a:ea typeface="Arial"/>
                <a:cs typeface="Arial"/>
                <a:sym typeface="Arial"/>
              </a:rPr>
              <a:t>Secondary to some other condition</a:t>
            </a:r>
            <a:endParaRPr>
              <a:latin typeface="Arial"/>
              <a:ea typeface="Arial"/>
              <a:cs typeface="Arial"/>
              <a:sym typeface="Arial"/>
            </a:endParaRPr>
          </a:p>
          <a:p>
            <a:pPr marL="228600" lvl="0" indent="-50800" algn="l" rtl="0">
              <a:lnSpc>
                <a:spcPct val="90000"/>
              </a:lnSpc>
              <a:spcBef>
                <a:spcPts val="1000"/>
              </a:spcBef>
              <a:spcAft>
                <a:spcPts val="2400"/>
              </a:spcAft>
              <a:buClr>
                <a:schemeClr val="dk1"/>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6" descr="Chronic Kidney Disease (CKD) stages "/>
          <p:cNvPicPr preferRelativeResize="0"/>
          <p:nvPr/>
        </p:nvPicPr>
        <p:blipFill rotWithShape="1">
          <a:blip r:embed="rId3">
            <a:alphaModFix amt="75000"/>
          </a:blip>
          <a:srcRect/>
          <a:stretch/>
        </p:blipFill>
        <p:spPr>
          <a:xfrm>
            <a:off x="1687411" y="462849"/>
            <a:ext cx="5769175" cy="5769175"/>
          </a:xfrm>
          <a:prstGeom prst="rect">
            <a:avLst/>
          </a:prstGeom>
          <a:noFill/>
          <a:ln>
            <a:noFill/>
          </a:ln>
        </p:spPr>
      </p:pic>
      <p:sp>
        <p:nvSpPr>
          <p:cNvPr id="152" name="Google Shape;152;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1200"/>
              </a:spcAft>
              <a:buClr>
                <a:schemeClr val="dk1"/>
              </a:buClr>
              <a:buSzPts val="4400"/>
              <a:buFont typeface="Calibri"/>
              <a:buNone/>
            </a:pPr>
            <a:r>
              <a:rPr lang="en-CA" sz="4000"/>
              <a:t>Chronic Kidney Disease (CKD)</a:t>
            </a:r>
            <a:r>
              <a:rPr lang="en-CA" sz="4000" baseline="30000"/>
              <a:t>3</a:t>
            </a:r>
            <a:endParaRPr sz="4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1200"/>
              </a:spcAft>
              <a:buClr>
                <a:schemeClr val="dk1"/>
              </a:buClr>
              <a:buSzPts val="4400"/>
              <a:buFont typeface="Calibri"/>
              <a:buNone/>
            </a:pPr>
            <a:r>
              <a:rPr lang="en-CA" sz="4000"/>
              <a:t>End-Stage Renal Disease	 Sequelae</a:t>
            </a:r>
            <a:r>
              <a:rPr lang="en-CA" sz="4000" baseline="30000"/>
              <a:t>5</a:t>
            </a:r>
            <a:r>
              <a:rPr lang="en-CA" sz="4000"/>
              <a:t> </a:t>
            </a:r>
            <a:endParaRPr sz="4000"/>
          </a:p>
        </p:txBody>
      </p:sp>
      <p:sp>
        <p:nvSpPr>
          <p:cNvPr id="178" name="Google Shape;178;p8"/>
          <p:cNvSpPr/>
          <p:nvPr/>
        </p:nvSpPr>
        <p:spPr>
          <a:xfrm>
            <a:off x="2957698" y="1682100"/>
            <a:ext cx="1538100" cy="670800"/>
          </a:xfrm>
          <a:prstGeom prst="roundRect">
            <a:avLst>
              <a:gd name="adj" fmla="val 50000"/>
            </a:avLst>
          </a:prstGeom>
          <a:solidFill>
            <a:srgbClr val="55156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End-Stage Renal Disease</a:t>
            </a:r>
            <a:endParaRPr sz="1600">
              <a:solidFill>
                <a:srgbClr val="FFFFFF"/>
              </a:solidFill>
            </a:endParaRPr>
          </a:p>
        </p:txBody>
      </p:sp>
      <p:sp>
        <p:nvSpPr>
          <p:cNvPr id="179" name="Google Shape;179;p8"/>
          <p:cNvSpPr/>
          <p:nvPr/>
        </p:nvSpPr>
        <p:spPr>
          <a:xfrm>
            <a:off x="4727997" y="2827814"/>
            <a:ext cx="1538100" cy="670800"/>
          </a:xfrm>
          <a:prstGeom prst="roundRect">
            <a:avLst>
              <a:gd name="adj" fmla="val 50000"/>
            </a:avLst>
          </a:prstGeom>
          <a:solidFill>
            <a:srgbClr val="761E8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Endocrine Failure</a:t>
            </a:r>
            <a:endParaRPr sz="1200">
              <a:solidFill>
                <a:srgbClr val="FFFFFF"/>
              </a:solidFill>
            </a:endParaRPr>
          </a:p>
        </p:txBody>
      </p:sp>
      <p:sp>
        <p:nvSpPr>
          <p:cNvPr id="180" name="Google Shape;180;p8"/>
          <p:cNvSpPr/>
          <p:nvPr/>
        </p:nvSpPr>
        <p:spPr>
          <a:xfrm>
            <a:off x="1072025" y="2827825"/>
            <a:ext cx="1770300" cy="670800"/>
          </a:xfrm>
          <a:prstGeom prst="roundRect">
            <a:avLst>
              <a:gd name="adj" fmla="val 50000"/>
            </a:avLst>
          </a:prstGeom>
          <a:solidFill>
            <a:srgbClr val="761E8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Failure of Electrolyte Regulation</a:t>
            </a:r>
            <a:endParaRPr sz="1200">
              <a:solidFill>
                <a:srgbClr val="FFFFFF"/>
              </a:solidFill>
            </a:endParaRPr>
          </a:p>
        </p:txBody>
      </p:sp>
      <p:sp>
        <p:nvSpPr>
          <p:cNvPr id="181" name="Google Shape;181;p8"/>
          <p:cNvSpPr/>
          <p:nvPr/>
        </p:nvSpPr>
        <p:spPr>
          <a:xfrm>
            <a:off x="168596" y="4010463"/>
            <a:ext cx="1921500" cy="6708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dirty="0">
                <a:solidFill>
                  <a:srgbClr val="FFFFFF"/>
                </a:solidFill>
              </a:rPr>
              <a:t>Hyperkalemia, Hyperphosphatemia, Hypocalcemia</a:t>
            </a:r>
            <a:endParaRPr sz="1600" dirty="0">
              <a:solidFill>
                <a:srgbClr val="FFFFFF"/>
              </a:solidFill>
            </a:endParaRPr>
          </a:p>
        </p:txBody>
      </p:sp>
      <p:sp>
        <p:nvSpPr>
          <p:cNvPr id="182" name="Google Shape;182;p8"/>
          <p:cNvSpPr/>
          <p:nvPr/>
        </p:nvSpPr>
        <p:spPr>
          <a:xfrm>
            <a:off x="2206196" y="4010463"/>
            <a:ext cx="1538100" cy="6708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Edema</a:t>
            </a:r>
            <a:endParaRPr sz="1200">
              <a:solidFill>
                <a:srgbClr val="FFFFFF"/>
              </a:solidFill>
            </a:endParaRPr>
          </a:p>
        </p:txBody>
      </p:sp>
      <p:sp>
        <p:nvSpPr>
          <p:cNvPr id="183" name="Google Shape;183;p8"/>
          <p:cNvSpPr/>
          <p:nvPr/>
        </p:nvSpPr>
        <p:spPr>
          <a:xfrm>
            <a:off x="5745198" y="4010465"/>
            <a:ext cx="1538100" cy="6708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dirty="0">
                <a:solidFill>
                  <a:srgbClr val="FFFFFF"/>
                </a:solidFill>
              </a:rPr>
              <a:t>Failure to produce EPO</a:t>
            </a:r>
            <a:endParaRPr sz="1200" dirty="0">
              <a:solidFill>
                <a:srgbClr val="FFFFFF"/>
              </a:solidFill>
            </a:endParaRPr>
          </a:p>
        </p:txBody>
      </p:sp>
      <p:cxnSp>
        <p:nvCxnSpPr>
          <p:cNvPr id="184" name="Google Shape;184;p8"/>
          <p:cNvCxnSpPr>
            <a:stCxn id="178" idx="2"/>
            <a:endCxn id="179" idx="0"/>
          </p:cNvCxnSpPr>
          <p:nvPr/>
        </p:nvCxnSpPr>
        <p:spPr>
          <a:xfrm rot="-5400000" flipH="1">
            <a:off x="4374448" y="1705200"/>
            <a:ext cx="474900" cy="1770300"/>
          </a:xfrm>
          <a:prstGeom prst="bentConnector3">
            <a:avLst>
              <a:gd name="adj1" fmla="val 50001"/>
            </a:avLst>
          </a:prstGeom>
          <a:noFill/>
          <a:ln w="28575" cap="flat" cmpd="sng">
            <a:solidFill>
              <a:srgbClr val="C2C2C2"/>
            </a:solidFill>
            <a:prstDash val="solid"/>
            <a:round/>
            <a:headEnd type="none" w="sm" len="sm"/>
            <a:tailEnd type="none" w="sm" len="sm"/>
          </a:ln>
        </p:spPr>
      </p:cxnSp>
      <p:cxnSp>
        <p:nvCxnSpPr>
          <p:cNvPr id="185" name="Google Shape;185;p8"/>
          <p:cNvCxnSpPr>
            <a:stCxn id="180" idx="0"/>
            <a:endCxn id="178" idx="2"/>
          </p:cNvCxnSpPr>
          <p:nvPr/>
        </p:nvCxnSpPr>
        <p:spPr>
          <a:xfrm rot="-5400000">
            <a:off x="2604575" y="1705525"/>
            <a:ext cx="474900" cy="1769700"/>
          </a:xfrm>
          <a:prstGeom prst="bentConnector3">
            <a:avLst>
              <a:gd name="adj1" fmla="val 50003"/>
            </a:avLst>
          </a:prstGeom>
          <a:noFill/>
          <a:ln w="28575" cap="flat" cmpd="sng">
            <a:solidFill>
              <a:srgbClr val="C2C2C2"/>
            </a:solidFill>
            <a:prstDash val="solid"/>
            <a:round/>
            <a:headEnd type="none" w="sm" len="sm"/>
            <a:tailEnd type="none" w="sm" len="sm"/>
          </a:ln>
        </p:spPr>
      </p:cxnSp>
      <p:cxnSp>
        <p:nvCxnSpPr>
          <p:cNvPr id="186" name="Google Shape;186;p8"/>
          <p:cNvCxnSpPr>
            <a:stCxn id="180" idx="2"/>
            <a:endCxn id="182" idx="0"/>
          </p:cNvCxnSpPr>
          <p:nvPr/>
        </p:nvCxnSpPr>
        <p:spPr>
          <a:xfrm rot="16200000" flipH="1">
            <a:off x="2210291" y="3245508"/>
            <a:ext cx="511838" cy="1018071"/>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187" name="Google Shape;187;p8"/>
          <p:cNvCxnSpPr>
            <a:stCxn id="181" idx="0"/>
            <a:endCxn id="180" idx="2"/>
          </p:cNvCxnSpPr>
          <p:nvPr/>
        </p:nvCxnSpPr>
        <p:spPr>
          <a:xfrm rot="5400000" flipH="1" flipV="1">
            <a:off x="1287341" y="3340630"/>
            <a:ext cx="511838" cy="827829"/>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188" name="Google Shape;188;p8"/>
          <p:cNvCxnSpPr>
            <a:cxnSpLocks/>
            <a:stCxn id="179" idx="2"/>
            <a:endCxn id="192" idx="0"/>
          </p:cNvCxnSpPr>
          <p:nvPr/>
        </p:nvCxnSpPr>
        <p:spPr>
          <a:xfrm rot="5400000">
            <a:off x="4865944" y="3377417"/>
            <a:ext cx="509907" cy="752300"/>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190" name="Google Shape;190;p8"/>
          <p:cNvCxnSpPr>
            <a:stCxn id="183" idx="0"/>
            <a:endCxn id="179" idx="2"/>
          </p:cNvCxnSpPr>
          <p:nvPr/>
        </p:nvCxnSpPr>
        <p:spPr>
          <a:xfrm rot="16200000" flipV="1">
            <a:off x="5749723" y="3245939"/>
            <a:ext cx="511851" cy="1017201"/>
          </a:xfrm>
          <a:prstGeom prst="bentConnector3">
            <a:avLst>
              <a:gd name="adj1" fmla="val 50000"/>
            </a:avLst>
          </a:prstGeom>
          <a:noFill/>
          <a:ln w="28575" cap="flat" cmpd="sng">
            <a:solidFill>
              <a:srgbClr val="C2C2C2"/>
            </a:solidFill>
            <a:prstDash val="solid"/>
            <a:round/>
            <a:headEnd type="none" w="sm" len="sm"/>
            <a:tailEnd type="none" w="sm" len="sm"/>
          </a:ln>
        </p:spPr>
      </p:cxnSp>
      <p:sp>
        <p:nvSpPr>
          <p:cNvPr id="191" name="Google Shape;191;p8"/>
          <p:cNvSpPr/>
          <p:nvPr/>
        </p:nvSpPr>
        <p:spPr>
          <a:xfrm>
            <a:off x="6418489" y="2827791"/>
            <a:ext cx="1538100" cy="671100"/>
          </a:xfrm>
          <a:prstGeom prst="roundRect">
            <a:avLst>
              <a:gd name="adj" fmla="val 50000"/>
            </a:avLst>
          </a:prstGeom>
          <a:solidFill>
            <a:srgbClr val="761E86"/>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Filter Failure</a:t>
            </a:r>
            <a:endParaRPr sz="1600">
              <a:solidFill>
                <a:srgbClr val="FFFFFF"/>
              </a:solidFill>
            </a:endParaRPr>
          </a:p>
        </p:txBody>
      </p:sp>
      <p:sp>
        <p:nvSpPr>
          <p:cNvPr id="192" name="Google Shape;192;p8"/>
          <p:cNvSpPr/>
          <p:nvPr/>
        </p:nvSpPr>
        <p:spPr>
          <a:xfrm>
            <a:off x="3859597" y="4008521"/>
            <a:ext cx="1770300" cy="6711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dirty="0">
                <a:solidFill>
                  <a:srgbClr val="FFFFFF"/>
                </a:solidFill>
              </a:rPr>
              <a:t>Failure to activate Vitamin D</a:t>
            </a:r>
            <a:endParaRPr sz="1200" dirty="0">
              <a:solidFill>
                <a:srgbClr val="FFFFFF"/>
              </a:solidFill>
            </a:endParaRPr>
          </a:p>
        </p:txBody>
      </p:sp>
      <p:sp>
        <p:nvSpPr>
          <p:cNvPr id="193" name="Google Shape;193;p8"/>
          <p:cNvSpPr/>
          <p:nvPr/>
        </p:nvSpPr>
        <p:spPr>
          <a:xfrm>
            <a:off x="7399398" y="4017227"/>
            <a:ext cx="1538100" cy="6711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Uremia</a:t>
            </a:r>
            <a:endParaRPr sz="1200">
              <a:solidFill>
                <a:srgbClr val="FFFFFF"/>
              </a:solidFill>
            </a:endParaRPr>
          </a:p>
        </p:txBody>
      </p:sp>
      <p:cxnSp>
        <p:nvCxnSpPr>
          <p:cNvPr id="194" name="Google Shape;194;p8"/>
          <p:cNvCxnSpPr>
            <a:stCxn id="191" idx="2"/>
            <a:endCxn id="193" idx="0"/>
          </p:cNvCxnSpPr>
          <p:nvPr/>
        </p:nvCxnSpPr>
        <p:spPr>
          <a:xfrm rot="16200000" flipH="1">
            <a:off x="7418825" y="3267604"/>
            <a:ext cx="518336" cy="980909"/>
          </a:xfrm>
          <a:prstGeom prst="bentConnector3">
            <a:avLst>
              <a:gd name="adj1" fmla="val 50000"/>
            </a:avLst>
          </a:prstGeom>
          <a:noFill/>
          <a:ln w="28575" cap="flat" cmpd="sng">
            <a:solidFill>
              <a:srgbClr val="C2C2C2"/>
            </a:solidFill>
            <a:prstDash val="solid"/>
            <a:round/>
            <a:headEnd type="none" w="sm" len="sm"/>
            <a:tailEnd type="none" w="sm" len="sm"/>
          </a:ln>
        </p:spPr>
      </p:cxnSp>
      <p:cxnSp>
        <p:nvCxnSpPr>
          <p:cNvPr id="195" name="Google Shape;195;p8"/>
          <p:cNvCxnSpPr>
            <a:stCxn id="178" idx="2"/>
            <a:endCxn id="191" idx="0"/>
          </p:cNvCxnSpPr>
          <p:nvPr/>
        </p:nvCxnSpPr>
        <p:spPr>
          <a:xfrm rot="-5400000" flipH="1">
            <a:off x="5219698" y="859950"/>
            <a:ext cx="474900" cy="3460800"/>
          </a:xfrm>
          <a:prstGeom prst="bentConnector3">
            <a:avLst>
              <a:gd name="adj1" fmla="val 49999"/>
            </a:avLst>
          </a:prstGeom>
          <a:noFill/>
          <a:ln w="28575" cap="flat" cmpd="sng">
            <a:solidFill>
              <a:srgbClr val="C2C2C2"/>
            </a:solidFill>
            <a:prstDash val="solid"/>
            <a:round/>
            <a:headEnd type="none" w="sm" len="sm"/>
            <a:tailEnd type="none" w="sm" len="sm"/>
          </a:ln>
        </p:spPr>
      </p:cxnSp>
      <p:sp>
        <p:nvSpPr>
          <p:cNvPr id="196" name="Google Shape;196;p8"/>
          <p:cNvSpPr/>
          <p:nvPr/>
        </p:nvSpPr>
        <p:spPr>
          <a:xfrm>
            <a:off x="1957025" y="5193075"/>
            <a:ext cx="2067900" cy="6708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a:solidFill>
                  <a:srgbClr val="FFFFFF"/>
                </a:solidFill>
              </a:rPr>
              <a:t>Secondary Hyperparathyroidism</a:t>
            </a:r>
            <a:endParaRPr sz="1200">
              <a:solidFill>
                <a:srgbClr val="FFFFFF"/>
              </a:solidFill>
            </a:endParaRPr>
          </a:p>
        </p:txBody>
      </p:sp>
      <p:sp>
        <p:nvSpPr>
          <p:cNvPr id="197" name="Google Shape;197;p8"/>
          <p:cNvSpPr/>
          <p:nvPr/>
        </p:nvSpPr>
        <p:spPr>
          <a:xfrm>
            <a:off x="5628825" y="5193075"/>
            <a:ext cx="2067900" cy="670800"/>
          </a:xfrm>
          <a:prstGeom prst="roundRect">
            <a:avLst>
              <a:gd name="adj" fmla="val 50000"/>
            </a:avLst>
          </a:prstGeom>
          <a:solidFill>
            <a:srgbClr val="9225A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dirty="0">
                <a:solidFill>
                  <a:srgbClr val="FFFFFF"/>
                </a:solidFill>
              </a:rPr>
              <a:t>Anemia, confusion, and Bleeding Diathesis</a:t>
            </a:r>
            <a:endParaRPr sz="1200" dirty="0">
              <a:solidFill>
                <a:srgbClr val="FFFFFF"/>
              </a:solidFill>
            </a:endParaRPr>
          </a:p>
        </p:txBody>
      </p:sp>
      <p:cxnSp>
        <p:nvCxnSpPr>
          <p:cNvPr id="198" name="Google Shape;198;p8"/>
          <p:cNvCxnSpPr>
            <a:stCxn id="197" idx="0"/>
            <a:endCxn id="183" idx="2"/>
          </p:cNvCxnSpPr>
          <p:nvPr/>
        </p:nvCxnSpPr>
        <p:spPr>
          <a:xfrm rot="16200000" flipV="1">
            <a:off x="6332607" y="4862906"/>
            <a:ext cx="511810" cy="148527"/>
          </a:xfrm>
          <a:prstGeom prst="bentConnector3">
            <a:avLst>
              <a:gd name="adj1" fmla="val 48750"/>
            </a:avLst>
          </a:prstGeom>
          <a:noFill/>
          <a:ln w="28575" cap="flat" cmpd="sng">
            <a:solidFill>
              <a:srgbClr val="FF0000"/>
            </a:solidFill>
            <a:prstDash val="solid"/>
            <a:round/>
            <a:headEnd type="none" w="sm" len="sm"/>
            <a:tailEnd type="none" w="sm" len="sm"/>
          </a:ln>
        </p:spPr>
      </p:cxnSp>
      <p:cxnSp>
        <p:nvCxnSpPr>
          <p:cNvPr id="199" name="Google Shape;199;p8"/>
          <p:cNvCxnSpPr>
            <a:stCxn id="193" idx="2"/>
            <a:endCxn id="197" idx="0"/>
          </p:cNvCxnSpPr>
          <p:nvPr/>
        </p:nvCxnSpPr>
        <p:spPr>
          <a:xfrm rot="5400000">
            <a:off x="7163238" y="4187865"/>
            <a:ext cx="504748" cy="1505673"/>
          </a:xfrm>
          <a:prstGeom prst="bentConnector3">
            <a:avLst>
              <a:gd name="adj1" fmla="val 50000"/>
            </a:avLst>
          </a:prstGeom>
          <a:noFill/>
          <a:ln w="28575" cap="flat" cmpd="sng">
            <a:solidFill>
              <a:srgbClr val="FF0000"/>
            </a:solidFill>
            <a:prstDash val="solid"/>
            <a:round/>
            <a:headEnd type="none" w="sm" len="sm"/>
            <a:tailEnd type="none" w="sm" len="sm"/>
          </a:ln>
        </p:spPr>
      </p:cxnSp>
      <p:cxnSp>
        <p:nvCxnSpPr>
          <p:cNvPr id="200" name="Google Shape;200;p8"/>
          <p:cNvCxnSpPr>
            <a:stCxn id="192" idx="2"/>
            <a:endCxn id="196" idx="0"/>
          </p:cNvCxnSpPr>
          <p:nvPr/>
        </p:nvCxnSpPr>
        <p:spPr>
          <a:xfrm rot="5400000">
            <a:off x="3611134" y="4059462"/>
            <a:ext cx="513454" cy="1753772"/>
          </a:xfrm>
          <a:prstGeom prst="bentConnector3">
            <a:avLst>
              <a:gd name="adj1" fmla="val 50000"/>
            </a:avLst>
          </a:prstGeom>
          <a:noFill/>
          <a:ln w="28575" cap="flat" cmpd="sng">
            <a:solidFill>
              <a:srgbClr val="F6B26B"/>
            </a:solidFill>
            <a:prstDash val="solid"/>
            <a:round/>
            <a:headEnd type="none" w="sm" len="sm"/>
            <a:tailEnd type="none" w="sm" len="sm"/>
          </a:ln>
        </p:spPr>
      </p:cxnSp>
      <p:cxnSp>
        <p:nvCxnSpPr>
          <p:cNvPr id="201" name="Google Shape;201;p8"/>
          <p:cNvCxnSpPr>
            <a:stCxn id="196" idx="0"/>
            <a:endCxn id="181" idx="2"/>
          </p:cNvCxnSpPr>
          <p:nvPr/>
        </p:nvCxnSpPr>
        <p:spPr>
          <a:xfrm rot="16200000" flipV="1">
            <a:off x="1804255" y="4006354"/>
            <a:ext cx="511812" cy="1861629"/>
          </a:xfrm>
          <a:prstGeom prst="bentConnector3">
            <a:avLst>
              <a:gd name="adj1" fmla="val 50000"/>
            </a:avLst>
          </a:prstGeom>
          <a:noFill/>
          <a:ln w="28575" cap="flat" cmpd="sng">
            <a:solidFill>
              <a:srgbClr val="F6B26B"/>
            </a:solidFill>
            <a:prstDash val="solid"/>
            <a:round/>
            <a:headEnd type="none" w="sm" len="sm"/>
            <a:tailEnd type="none" w="sm" len="sm"/>
          </a:ln>
        </p:spPr>
      </p:cxnSp>
      <p:sp>
        <p:nvSpPr>
          <p:cNvPr id="4" name="Rectangle 3">
            <a:extLst>
              <a:ext uri="{FF2B5EF4-FFF2-40B4-BE49-F238E27FC236}">
                <a16:creationId xmlns:a16="http://schemas.microsoft.com/office/drawing/2014/main" id="{F85890A2-E146-D872-DCA0-86449114D793}"/>
              </a:ext>
            </a:extLst>
          </p:cNvPr>
          <p:cNvSpPr/>
          <p:nvPr/>
        </p:nvSpPr>
        <p:spPr>
          <a:xfrm>
            <a:off x="928255" y="2729345"/>
            <a:ext cx="2062720" cy="886691"/>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3F2EC0F2-36AB-CCD0-5990-41FA310355A7}"/>
              </a:ext>
            </a:extLst>
          </p:cNvPr>
          <p:cNvSpPr/>
          <p:nvPr/>
        </p:nvSpPr>
        <p:spPr>
          <a:xfrm>
            <a:off x="6323658" y="2729345"/>
            <a:ext cx="1769700" cy="886691"/>
          </a:xfrm>
          <a:prstGeom prst="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dissolve">
                                      <p:cBhvr>
                                        <p:cTn id="7" dur="500"/>
                                        <p:tgtEl>
                                          <p:spTgt spid="179"/>
                                        </p:tgtEl>
                                      </p:cBhvr>
                                    </p:animEffect>
                                  </p:childTnLst>
                                </p:cTn>
                              </p:par>
                              <p:par>
                                <p:cTn id="8" presetID="9" presetClass="entr" presetSubtype="0" fill="hold"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dissolve">
                                      <p:cBhvr>
                                        <p:cTn id="10" dur="500"/>
                                        <p:tgtEl>
                                          <p:spTgt spid="180"/>
                                        </p:tgtEl>
                                      </p:cBhvr>
                                    </p:animEffect>
                                  </p:childTnLst>
                                </p:cTn>
                              </p:par>
                              <p:par>
                                <p:cTn id="11" presetID="9" presetClass="entr" presetSubtype="0" fill="hold"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dissolve">
                                      <p:cBhvr>
                                        <p:cTn id="13" dur="500"/>
                                        <p:tgtEl>
                                          <p:spTgt spid="184"/>
                                        </p:tgtEl>
                                      </p:cBhvr>
                                    </p:animEffect>
                                  </p:childTnLst>
                                </p:cTn>
                              </p:par>
                              <p:par>
                                <p:cTn id="14" presetID="9"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dissolve">
                                      <p:cBhvr>
                                        <p:cTn id="16" dur="500"/>
                                        <p:tgtEl>
                                          <p:spTgt spid="185"/>
                                        </p:tgtEl>
                                      </p:cBhvr>
                                    </p:animEffect>
                                  </p:childTnLst>
                                </p:cTn>
                              </p:par>
                              <p:par>
                                <p:cTn id="17" presetID="9" presetClass="entr" presetSubtype="0" fill="hold"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dissolve">
                                      <p:cBhvr>
                                        <p:cTn id="19" dur="500"/>
                                        <p:tgtEl>
                                          <p:spTgt spid="191"/>
                                        </p:tgtEl>
                                      </p:cBhvr>
                                    </p:animEffect>
                                  </p:childTnLst>
                                </p:cTn>
                              </p:par>
                              <p:par>
                                <p:cTn id="20" presetID="9" presetClass="entr" presetSubtype="0" fill="hold" nodeType="with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dissolve">
                                      <p:cBhvr>
                                        <p:cTn id="22" dur="500"/>
                                        <p:tgtEl>
                                          <p:spTgt spid="19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dissolve">
                                      <p:cBhvr>
                                        <p:cTn id="27" dur="500"/>
                                        <p:tgtEl>
                                          <p:spTgt spid="181"/>
                                        </p:tgtEl>
                                      </p:cBhvr>
                                    </p:animEffect>
                                  </p:childTnLst>
                                </p:cTn>
                              </p:par>
                              <p:par>
                                <p:cTn id="28" presetID="9" presetClass="entr" presetSubtype="0" fill="hold" nodeType="withEffect">
                                  <p:stCondLst>
                                    <p:cond delay="0"/>
                                  </p:stCondLst>
                                  <p:childTnLst>
                                    <p:set>
                                      <p:cBhvr>
                                        <p:cTn id="29" dur="1" fill="hold">
                                          <p:stCondLst>
                                            <p:cond delay="0"/>
                                          </p:stCondLst>
                                        </p:cTn>
                                        <p:tgtEl>
                                          <p:spTgt spid="182"/>
                                        </p:tgtEl>
                                        <p:attrNameLst>
                                          <p:attrName>style.visibility</p:attrName>
                                        </p:attrNameLst>
                                      </p:cBhvr>
                                      <p:to>
                                        <p:strVal val="visible"/>
                                      </p:to>
                                    </p:set>
                                    <p:animEffect transition="in" filter="dissolve">
                                      <p:cBhvr>
                                        <p:cTn id="30" dur="500"/>
                                        <p:tgtEl>
                                          <p:spTgt spid="182"/>
                                        </p:tgtEl>
                                      </p:cBhvr>
                                    </p:animEffect>
                                  </p:childTnLst>
                                </p:cTn>
                              </p:par>
                              <p:par>
                                <p:cTn id="31" presetID="9" presetClass="entr" presetSubtype="0" fill="hold"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dissolve">
                                      <p:cBhvr>
                                        <p:cTn id="33" dur="500"/>
                                        <p:tgtEl>
                                          <p:spTgt spid="183"/>
                                        </p:tgtEl>
                                      </p:cBhvr>
                                    </p:animEffect>
                                  </p:childTnLst>
                                </p:cTn>
                              </p:par>
                              <p:par>
                                <p:cTn id="34" presetID="9" presetClass="entr" presetSubtype="0" fill="hold" nodeType="withEffect">
                                  <p:stCondLst>
                                    <p:cond delay="0"/>
                                  </p:stCondLst>
                                  <p:childTnLst>
                                    <p:set>
                                      <p:cBhvr>
                                        <p:cTn id="35" dur="1" fill="hold">
                                          <p:stCondLst>
                                            <p:cond delay="0"/>
                                          </p:stCondLst>
                                        </p:cTn>
                                        <p:tgtEl>
                                          <p:spTgt spid="186"/>
                                        </p:tgtEl>
                                        <p:attrNameLst>
                                          <p:attrName>style.visibility</p:attrName>
                                        </p:attrNameLst>
                                      </p:cBhvr>
                                      <p:to>
                                        <p:strVal val="visible"/>
                                      </p:to>
                                    </p:set>
                                    <p:animEffect transition="in" filter="dissolve">
                                      <p:cBhvr>
                                        <p:cTn id="36" dur="500"/>
                                        <p:tgtEl>
                                          <p:spTgt spid="186"/>
                                        </p:tgtEl>
                                      </p:cBhvr>
                                    </p:animEffect>
                                  </p:childTnLst>
                                </p:cTn>
                              </p:par>
                              <p:par>
                                <p:cTn id="37" presetID="9" presetClass="entr" presetSubtype="0" fill="hold" nodeType="withEffect">
                                  <p:stCondLst>
                                    <p:cond delay="0"/>
                                  </p:stCondLst>
                                  <p:childTnLst>
                                    <p:set>
                                      <p:cBhvr>
                                        <p:cTn id="38" dur="1" fill="hold">
                                          <p:stCondLst>
                                            <p:cond delay="0"/>
                                          </p:stCondLst>
                                        </p:cTn>
                                        <p:tgtEl>
                                          <p:spTgt spid="187"/>
                                        </p:tgtEl>
                                        <p:attrNameLst>
                                          <p:attrName>style.visibility</p:attrName>
                                        </p:attrNameLst>
                                      </p:cBhvr>
                                      <p:to>
                                        <p:strVal val="visible"/>
                                      </p:to>
                                    </p:set>
                                    <p:animEffect transition="in" filter="dissolve">
                                      <p:cBhvr>
                                        <p:cTn id="39" dur="500"/>
                                        <p:tgtEl>
                                          <p:spTgt spid="187"/>
                                        </p:tgtEl>
                                      </p:cBhvr>
                                    </p:animEffect>
                                  </p:childTnLst>
                                </p:cTn>
                              </p:par>
                              <p:par>
                                <p:cTn id="40" presetID="9" presetClass="entr" presetSubtype="0" fill="hold" nodeType="withEffect">
                                  <p:stCondLst>
                                    <p:cond delay="0"/>
                                  </p:stCondLst>
                                  <p:childTnLst>
                                    <p:set>
                                      <p:cBhvr>
                                        <p:cTn id="41" dur="1" fill="hold">
                                          <p:stCondLst>
                                            <p:cond delay="0"/>
                                          </p:stCondLst>
                                        </p:cTn>
                                        <p:tgtEl>
                                          <p:spTgt spid="188"/>
                                        </p:tgtEl>
                                        <p:attrNameLst>
                                          <p:attrName>style.visibility</p:attrName>
                                        </p:attrNameLst>
                                      </p:cBhvr>
                                      <p:to>
                                        <p:strVal val="visible"/>
                                      </p:to>
                                    </p:set>
                                    <p:animEffect transition="in" filter="dissolve">
                                      <p:cBhvr>
                                        <p:cTn id="42" dur="500"/>
                                        <p:tgtEl>
                                          <p:spTgt spid="188"/>
                                        </p:tgtEl>
                                      </p:cBhvr>
                                    </p:animEffect>
                                  </p:childTnLst>
                                </p:cTn>
                              </p:par>
                              <p:par>
                                <p:cTn id="43" presetID="9" presetClass="entr" presetSubtype="0" fill="hold" nodeType="withEffect">
                                  <p:stCondLst>
                                    <p:cond delay="0"/>
                                  </p:stCondLst>
                                  <p:childTnLst>
                                    <p:set>
                                      <p:cBhvr>
                                        <p:cTn id="44" dur="1" fill="hold">
                                          <p:stCondLst>
                                            <p:cond delay="0"/>
                                          </p:stCondLst>
                                        </p:cTn>
                                        <p:tgtEl>
                                          <p:spTgt spid="190"/>
                                        </p:tgtEl>
                                        <p:attrNameLst>
                                          <p:attrName>style.visibility</p:attrName>
                                        </p:attrNameLst>
                                      </p:cBhvr>
                                      <p:to>
                                        <p:strVal val="visible"/>
                                      </p:to>
                                    </p:set>
                                    <p:animEffect transition="in" filter="dissolve">
                                      <p:cBhvr>
                                        <p:cTn id="45" dur="500"/>
                                        <p:tgtEl>
                                          <p:spTgt spid="190"/>
                                        </p:tgtEl>
                                      </p:cBhvr>
                                    </p:animEffect>
                                  </p:childTnLst>
                                </p:cTn>
                              </p:par>
                              <p:par>
                                <p:cTn id="46" presetID="9" presetClass="entr" presetSubtype="0" fill="hold" nodeType="withEffect">
                                  <p:stCondLst>
                                    <p:cond delay="0"/>
                                  </p:stCondLst>
                                  <p:childTnLst>
                                    <p:set>
                                      <p:cBhvr>
                                        <p:cTn id="47" dur="1" fill="hold">
                                          <p:stCondLst>
                                            <p:cond delay="0"/>
                                          </p:stCondLst>
                                        </p:cTn>
                                        <p:tgtEl>
                                          <p:spTgt spid="192"/>
                                        </p:tgtEl>
                                        <p:attrNameLst>
                                          <p:attrName>style.visibility</p:attrName>
                                        </p:attrNameLst>
                                      </p:cBhvr>
                                      <p:to>
                                        <p:strVal val="visible"/>
                                      </p:to>
                                    </p:set>
                                    <p:animEffect transition="in" filter="dissolve">
                                      <p:cBhvr>
                                        <p:cTn id="48" dur="500"/>
                                        <p:tgtEl>
                                          <p:spTgt spid="192"/>
                                        </p:tgtEl>
                                      </p:cBhvr>
                                    </p:animEffect>
                                  </p:childTnLst>
                                </p:cTn>
                              </p:par>
                              <p:par>
                                <p:cTn id="49" presetID="9" presetClass="entr" presetSubtype="0" fill="hold" nodeType="withEffect">
                                  <p:stCondLst>
                                    <p:cond delay="0"/>
                                  </p:stCondLst>
                                  <p:childTnLst>
                                    <p:set>
                                      <p:cBhvr>
                                        <p:cTn id="50" dur="1" fill="hold">
                                          <p:stCondLst>
                                            <p:cond delay="0"/>
                                          </p:stCondLst>
                                        </p:cTn>
                                        <p:tgtEl>
                                          <p:spTgt spid="193"/>
                                        </p:tgtEl>
                                        <p:attrNameLst>
                                          <p:attrName>style.visibility</p:attrName>
                                        </p:attrNameLst>
                                      </p:cBhvr>
                                      <p:to>
                                        <p:strVal val="visible"/>
                                      </p:to>
                                    </p:set>
                                    <p:animEffect transition="in" filter="dissolve">
                                      <p:cBhvr>
                                        <p:cTn id="51" dur="500"/>
                                        <p:tgtEl>
                                          <p:spTgt spid="193"/>
                                        </p:tgtEl>
                                      </p:cBhvr>
                                    </p:animEffect>
                                  </p:childTnLst>
                                </p:cTn>
                              </p:par>
                              <p:par>
                                <p:cTn id="52" presetID="9" presetClass="entr" presetSubtype="0" fill="hold" nodeType="withEffect">
                                  <p:stCondLst>
                                    <p:cond delay="0"/>
                                  </p:stCondLst>
                                  <p:childTnLst>
                                    <p:set>
                                      <p:cBhvr>
                                        <p:cTn id="53" dur="1" fill="hold">
                                          <p:stCondLst>
                                            <p:cond delay="0"/>
                                          </p:stCondLst>
                                        </p:cTn>
                                        <p:tgtEl>
                                          <p:spTgt spid="194"/>
                                        </p:tgtEl>
                                        <p:attrNameLst>
                                          <p:attrName>style.visibility</p:attrName>
                                        </p:attrNameLst>
                                      </p:cBhvr>
                                      <p:to>
                                        <p:strVal val="visible"/>
                                      </p:to>
                                    </p:set>
                                    <p:animEffect transition="in" filter="dissolve">
                                      <p:cBhvr>
                                        <p:cTn id="54" dur="500"/>
                                        <p:tgtEl>
                                          <p:spTgt spid="19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96"/>
                                        </p:tgtEl>
                                        <p:attrNameLst>
                                          <p:attrName>style.visibility</p:attrName>
                                        </p:attrNameLst>
                                      </p:cBhvr>
                                      <p:to>
                                        <p:strVal val="visible"/>
                                      </p:to>
                                    </p:set>
                                    <p:animEffect transition="in" filter="dissolve">
                                      <p:cBhvr>
                                        <p:cTn id="59" dur="500"/>
                                        <p:tgtEl>
                                          <p:spTgt spid="196"/>
                                        </p:tgtEl>
                                      </p:cBhvr>
                                    </p:animEffect>
                                  </p:childTnLst>
                                </p:cTn>
                              </p:par>
                              <p:par>
                                <p:cTn id="60" presetID="9" presetClass="entr" presetSubtype="0" fill="hold" nodeType="withEffect">
                                  <p:stCondLst>
                                    <p:cond delay="0"/>
                                  </p:stCondLst>
                                  <p:childTnLst>
                                    <p:set>
                                      <p:cBhvr>
                                        <p:cTn id="61" dur="1" fill="hold">
                                          <p:stCondLst>
                                            <p:cond delay="0"/>
                                          </p:stCondLst>
                                        </p:cTn>
                                        <p:tgtEl>
                                          <p:spTgt spid="197"/>
                                        </p:tgtEl>
                                        <p:attrNameLst>
                                          <p:attrName>style.visibility</p:attrName>
                                        </p:attrNameLst>
                                      </p:cBhvr>
                                      <p:to>
                                        <p:strVal val="visible"/>
                                      </p:to>
                                    </p:set>
                                    <p:animEffect transition="in" filter="dissolve">
                                      <p:cBhvr>
                                        <p:cTn id="62" dur="500"/>
                                        <p:tgtEl>
                                          <p:spTgt spid="197"/>
                                        </p:tgtEl>
                                      </p:cBhvr>
                                    </p:animEffect>
                                  </p:childTnLst>
                                </p:cTn>
                              </p:par>
                              <p:par>
                                <p:cTn id="63" presetID="9" presetClass="entr" presetSubtype="0" fill="hold" nodeType="withEffect">
                                  <p:stCondLst>
                                    <p:cond delay="0"/>
                                  </p:stCondLst>
                                  <p:childTnLst>
                                    <p:set>
                                      <p:cBhvr>
                                        <p:cTn id="64" dur="1" fill="hold">
                                          <p:stCondLst>
                                            <p:cond delay="0"/>
                                          </p:stCondLst>
                                        </p:cTn>
                                        <p:tgtEl>
                                          <p:spTgt spid="198"/>
                                        </p:tgtEl>
                                        <p:attrNameLst>
                                          <p:attrName>style.visibility</p:attrName>
                                        </p:attrNameLst>
                                      </p:cBhvr>
                                      <p:to>
                                        <p:strVal val="visible"/>
                                      </p:to>
                                    </p:set>
                                    <p:animEffect transition="in" filter="dissolve">
                                      <p:cBhvr>
                                        <p:cTn id="65" dur="500"/>
                                        <p:tgtEl>
                                          <p:spTgt spid="198"/>
                                        </p:tgtEl>
                                      </p:cBhvr>
                                    </p:animEffect>
                                  </p:childTnLst>
                                </p:cTn>
                              </p:par>
                              <p:par>
                                <p:cTn id="66" presetID="9" presetClass="entr" presetSubtype="0" fill="hold" nodeType="withEffect">
                                  <p:stCondLst>
                                    <p:cond delay="0"/>
                                  </p:stCondLst>
                                  <p:childTnLst>
                                    <p:set>
                                      <p:cBhvr>
                                        <p:cTn id="67" dur="1" fill="hold">
                                          <p:stCondLst>
                                            <p:cond delay="0"/>
                                          </p:stCondLst>
                                        </p:cTn>
                                        <p:tgtEl>
                                          <p:spTgt spid="199"/>
                                        </p:tgtEl>
                                        <p:attrNameLst>
                                          <p:attrName>style.visibility</p:attrName>
                                        </p:attrNameLst>
                                      </p:cBhvr>
                                      <p:to>
                                        <p:strVal val="visible"/>
                                      </p:to>
                                    </p:set>
                                    <p:animEffect transition="in" filter="dissolve">
                                      <p:cBhvr>
                                        <p:cTn id="68" dur="500"/>
                                        <p:tgtEl>
                                          <p:spTgt spid="199"/>
                                        </p:tgtEl>
                                      </p:cBhvr>
                                    </p:animEffect>
                                  </p:childTnLst>
                                </p:cTn>
                              </p:par>
                              <p:par>
                                <p:cTn id="69" presetID="9" presetClass="entr" presetSubtype="0" fill="hold" nodeType="withEffect">
                                  <p:stCondLst>
                                    <p:cond delay="0"/>
                                  </p:stCondLst>
                                  <p:childTnLst>
                                    <p:set>
                                      <p:cBhvr>
                                        <p:cTn id="70" dur="1" fill="hold">
                                          <p:stCondLst>
                                            <p:cond delay="0"/>
                                          </p:stCondLst>
                                        </p:cTn>
                                        <p:tgtEl>
                                          <p:spTgt spid="200"/>
                                        </p:tgtEl>
                                        <p:attrNameLst>
                                          <p:attrName>style.visibility</p:attrName>
                                        </p:attrNameLst>
                                      </p:cBhvr>
                                      <p:to>
                                        <p:strVal val="visible"/>
                                      </p:to>
                                    </p:set>
                                    <p:animEffect transition="in" filter="dissolve">
                                      <p:cBhvr>
                                        <p:cTn id="71" dur="500"/>
                                        <p:tgtEl>
                                          <p:spTgt spid="200"/>
                                        </p:tgtEl>
                                      </p:cBhvr>
                                    </p:animEffect>
                                  </p:childTnLst>
                                </p:cTn>
                              </p:par>
                              <p:par>
                                <p:cTn id="72" presetID="9" presetClass="entr" presetSubtype="0" fill="hold" nodeType="withEffect">
                                  <p:stCondLst>
                                    <p:cond delay="0"/>
                                  </p:stCondLst>
                                  <p:childTnLst>
                                    <p:set>
                                      <p:cBhvr>
                                        <p:cTn id="73" dur="1" fill="hold">
                                          <p:stCondLst>
                                            <p:cond delay="0"/>
                                          </p:stCondLst>
                                        </p:cTn>
                                        <p:tgtEl>
                                          <p:spTgt spid="201"/>
                                        </p:tgtEl>
                                        <p:attrNameLst>
                                          <p:attrName>style.visibility</p:attrName>
                                        </p:attrNameLst>
                                      </p:cBhvr>
                                      <p:to>
                                        <p:strVal val="visible"/>
                                      </p:to>
                                    </p:set>
                                    <p:animEffect transition="in" filter="dissolve">
                                      <p:cBhvr>
                                        <p:cTn id="74" dur="500"/>
                                        <p:tgtEl>
                                          <p:spTgt spid="201"/>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dissolve">
                                      <p:cBhvr>
                                        <p:cTn id="79" dur="500"/>
                                        <p:tgtEl>
                                          <p:spTgt spid="5"/>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dissolv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4c3ae0cf53_0_3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Renal Replacement Therapy</a:t>
            </a:r>
            <a:endParaRPr sz="4000"/>
          </a:p>
        </p:txBody>
      </p:sp>
      <p:pic>
        <p:nvPicPr>
          <p:cNvPr id="208" name="Google Shape;208;g24c3ae0cf53_0_30"/>
          <p:cNvPicPr preferRelativeResize="0"/>
          <p:nvPr/>
        </p:nvPicPr>
        <p:blipFill>
          <a:blip r:embed="rId3">
            <a:alphaModFix/>
          </a:blip>
          <a:stretch>
            <a:fillRect/>
          </a:stretch>
        </p:blipFill>
        <p:spPr>
          <a:xfrm>
            <a:off x="3945488" y="3950672"/>
            <a:ext cx="4391799" cy="2076125"/>
          </a:xfrm>
          <a:prstGeom prst="rect">
            <a:avLst/>
          </a:prstGeom>
          <a:noFill/>
          <a:ln w="28575" cap="flat" cmpd="sng">
            <a:solidFill>
              <a:schemeClr val="dk2"/>
            </a:solidFill>
            <a:prstDash val="solid"/>
            <a:round/>
            <a:headEnd type="none" w="sm" len="sm"/>
            <a:tailEnd type="none" w="sm" len="sm"/>
          </a:ln>
        </p:spPr>
      </p:pic>
      <p:pic>
        <p:nvPicPr>
          <p:cNvPr id="209" name="Google Shape;209;g24c3ae0cf53_0_30"/>
          <p:cNvPicPr preferRelativeResize="0"/>
          <p:nvPr/>
        </p:nvPicPr>
        <p:blipFill>
          <a:blip r:embed="rId4">
            <a:alphaModFix/>
          </a:blip>
          <a:stretch>
            <a:fillRect/>
          </a:stretch>
        </p:blipFill>
        <p:spPr>
          <a:xfrm>
            <a:off x="4139700" y="1344675"/>
            <a:ext cx="4003375" cy="2307500"/>
          </a:xfrm>
          <a:prstGeom prst="rect">
            <a:avLst/>
          </a:prstGeom>
          <a:noFill/>
          <a:ln w="28575" cap="flat" cmpd="sng">
            <a:solidFill>
              <a:schemeClr val="dk2"/>
            </a:solidFill>
            <a:prstDash val="solid"/>
            <a:round/>
            <a:headEnd type="none" w="sm" len="sm"/>
            <a:tailEnd type="none" w="sm" len="sm"/>
          </a:ln>
        </p:spPr>
      </p:pic>
      <p:pic>
        <p:nvPicPr>
          <p:cNvPr id="210" name="Google Shape;210;g24c3ae0cf53_0_30"/>
          <p:cNvPicPr preferRelativeResize="0"/>
          <p:nvPr/>
        </p:nvPicPr>
        <p:blipFill>
          <a:blip r:embed="rId5">
            <a:alphaModFix/>
          </a:blip>
          <a:stretch>
            <a:fillRect/>
          </a:stretch>
        </p:blipFill>
        <p:spPr>
          <a:xfrm>
            <a:off x="377825" y="1790025"/>
            <a:ext cx="3249076" cy="35281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89e98707f3_0_1"/>
          <p:cNvSpPr txBox="1">
            <a:spLocks noGrp="1"/>
          </p:cNvSpPr>
          <p:nvPr>
            <p:ph type="title"/>
          </p:nvPr>
        </p:nvSpPr>
        <p:spPr>
          <a:xfrm>
            <a:off x="628650" y="289751"/>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3700"/>
              <a:t>Dialysis - Life sustaining measure or bridge to transplant?</a:t>
            </a:r>
            <a:r>
              <a:rPr lang="en-CA" sz="3700" baseline="30000"/>
              <a:t>6</a:t>
            </a:r>
            <a:endParaRPr sz="3700"/>
          </a:p>
        </p:txBody>
      </p:sp>
      <p:pic>
        <p:nvPicPr>
          <p:cNvPr id="217" name="Google Shape;217;g289e98707f3_0_1"/>
          <p:cNvPicPr preferRelativeResize="0"/>
          <p:nvPr/>
        </p:nvPicPr>
        <p:blipFill rotWithShape="1">
          <a:blip r:embed="rId3">
            <a:alphaModFix/>
          </a:blip>
          <a:srcRect r="6006"/>
          <a:stretch/>
        </p:blipFill>
        <p:spPr>
          <a:xfrm>
            <a:off x="1889099" y="1537375"/>
            <a:ext cx="5365799" cy="4630477"/>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6F11646A-7D0D-5B13-C7B2-ED447FAB3948}"/>
            </a:ext>
          </a:extLst>
        </p:cNvPr>
        <p:cNvGrpSpPr/>
        <p:nvPr/>
      </p:nvGrpSpPr>
      <p:grpSpPr>
        <a:xfrm>
          <a:off x="0" y="0"/>
          <a:ext cx="0" cy="0"/>
          <a:chOff x="0" y="0"/>
          <a:chExt cx="0" cy="0"/>
        </a:xfrm>
      </p:grpSpPr>
      <p:sp>
        <p:nvSpPr>
          <p:cNvPr id="216" name="Google Shape;216;g289e98707f3_0_1">
            <a:extLst>
              <a:ext uri="{FF2B5EF4-FFF2-40B4-BE49-F238E27FC236}">
                <a16:creationId xmlns:a16="http://schemas.microsoft.com/office/drawing/2014/main" id="{1B82AA1D-2C22-309D-F74E-7027E5A8F27C}"/>
              </a:ext>
            </a:extLst>
          </p:cNvPr>
          <p:cNvSpPr txBox="1">
            <a:spLocks noGrp="1"/>
          </p:cNvSpPr>
          <p:nvPr>
            <p:ph type="title"/>
          </p:nvPr>
        </p:nvSpPr>
        <p:spPr>
          <a:xfrm>
            <a:off x="628650" y="289751"/>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3700"/>
              <a:t>Dialysis - Life sustaining measure or bridge to transplant?</a:t>
            </a:r>
            <a:r>
              <a:rPr lang="en-CA" sz="3700" baseline="30000"/>
              <a:t>6</a:t>
            </a:r>
            <a:endParaRPr sz="3700"/>
          </a:p>
        </p:txBody>
      </p:sp>
      <p:pic>
        <p:nvPicPr>
          <p:cNvPr id="217" name="Google Shape;217;g289e98707f3_0_1">
            <a:extLst>
              <a:ext uri="{FF2B5EF4-FFF2-40B4-BE49-F238E27FC236}">
                <a16:creationId xmlns:a16="http://schemas.microsoft.com/office/drawing/2014/main" id="{7A41DD08-C87E-1E51-05AB-6D2511C41635}"/>
              </a:ext>
            </a:extLst>
          </p:cNvPr>
          <p:cNvPicPr preferRelativeResize="0"/>
          <p:nvPr/>
        </p:nvPicPr>
        <p:blipFill rotWithShape="1">
          <a:blip r:embed="rId3">
            <a:alphaModFix/>
          </a:blip>
          <a:srcRect r="6006"/>
          <a:stretch/>
        </p:blipFill>
        <p:spPr>
          <a:xfrm>
            <a:off x="1889099" y="1537375"/>
            <a:ext cx="5365799" cy="4630477"/>
          </a:xfrm>
          <a:prstGeom prst="rect">
            <a:avLst/>
          </a:prstGeom>
          <a:noFill/>
          <a:ln w="19050" cap="flat" cmpd="sng">
            <a:solidFill>
              <a:schemeClr val="dk2"/>
            </a:solidFill>
            <a:prstDash val="solid"/>
            <a:round/>
            <a:headEnd type="none" w="sm" len="sm"/>
            <a:tailEnd type="none" w="sm" len="sm"/>
          </a:ln>
        </p:spPr>
      </p:pic>
      <p:sp>
        <p:nvSpPr>
          <p:cNvPr id="17" name="Rectángulo 16">
            <a:extLst>
              <a:ext uri="{FF2B5EF4-FFF2-40B4-BE49-F238E27FC236}">
                <a16:creationId xmlns:a16="http://schemas.microsoft.com/office/drawing/2014/main" id="{F929DDCF-E638-4714-BBE0-9ECAFD7C4B24}"/>
              </a:ext>
            </a:extLst>
          </p:cNvPr>
          <p:cNvSpPr/>
          <p:nvPr/>
        </p:nvSpPr>
        <p:spPr>
          <a:xfrm>
            <a:off x="5008502" y="3084959"/>
            <a:ext cx="1097280" cy="501389"/>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3" name="Rectángulo 16">
            <a:extLst>
              <a:ext uri="{FF2B5EF4-FFF2-40B4-BE49-F238E27FC236}">
                <a16:creationId xmlns:a16="http://schemas.microsoft.com/office/drawing/2014/main" id="{7D0C4D7A-CE90-6A73-C1AB-1824E4818217}"/>
              </a:ext>
            </a:extLst>
          </p:cNvPr>
          <p:cNvSpPr/>
          <p:nvPr/>
        </p:nvSpPr>
        <p:spPr>
          <a:xfrm>
            <a:off x="6105782" y="2632509"/>
            <a:ext cx="1149116" cy="953839"/>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4" name="Rectángulo 16">
            <a:extLst>
              <a:ext uri="{FF2B5EF4-FFF2-40B4-BE49-F238E27FC236}">
                <a16:creationId xmlns:a16="http://schemas.microsoft.com/office/drawing/2014/main" id="{23D855F8-1DE3-45E5-A237-CA15FCC0C80B}"/>
              </a:ext>
            </a:extLst>
          </p:cNvPr>
          <p:cNvSpPr/>
          <p:nvPr/>
        </p:nvSpPr>
        <p:spPr>
          <a:xfrm>
            <a:off x="5008502" y="5276594"/>
            <a:ext cx="1097280" cy="738258"/>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5" name="Rectángulo 16">
            <a:extLst>
              <a:ext uri="{FF2B5EF4-FFF2-40B4-BE49-F238E27FC236}">
                <a16:creationId xmlns:a16="http://schemas.microsoft.com/office/drawing/2014/main" id="{FFA58D6E-C165-6573-C536-2F94D3B58BDE}"/>
              </a:ext>
            </a:extLst>
          </p:cNvPr>
          <p:cNvSpPr/>
          <p:nvPr/>
        </p:nvSpPr>
        <p:spPr>
          <a:xfrm>
            <a:off x="6105782" y="4554648"/>
            <a:ext cx="1149116" cy="1460203"/>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6" name="Rectángulo 16">
            <a:extLst>
              <a:ext uri="{FF2B5EF4-FFF2-40B4-BE49-F238E27FC236}">
                <a16:creationId xmlns:a16="http://schemas.microsoft.com/office/drawing/2014/main" id="{561A5FBB-197F-0708-85F7-BCBABE724A83}"/>
              </a:ext>
            </a:extLst>
          </p:cNvPr>
          <p:cNvSpPr/>
          <p:nvPr/>
        </p:nvSpPr>
        <p:spPr>
          <a:xfrm>
            <a:off x="3859386" y="5759532"/>
            <a:ext cx="1149116" cy="255319"/>
          </a:xfrm>
          <a:prstGeom prst="rect">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Tree>
    <p:extLst>
      <p:ext uri="{BB962C8B-B14F-4D97-AF65-F5344CB8AC3E}">
        <p14:creationId xmlns:p14="http://schemas.microsoft.com/office/powerpoint/2010/main" val="356605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4c3ae0cf53_0_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Kidney Transplantation</a:t>
            </a:r>
            <a:endParaRPr sz="4000"/>
          </a:p>
        </p:txBody>
      </p:sp>
      <p:grpSp>
        <p:nvGrpSpPr>
          <p:cNvPr id="224" name="Google Shape;224;g24c3ae0cf53_0_6"/>
          <p:cNvGrpSpPr/>
          <p:nvPr/>
        </p:nvGrpSpPr>
        <p:grpSpPr>
          <a:xfrm>
            <a:off x="697800" y="1143000"/>
            <a:ext cx="7748400" cy="4993701"/>
            <a:chOff x="697800" y="1143000"/>
            <a:chExt cx="7748400" cy="4993701"/>
          </a:xfrm>
        </p:grpSpPr>
        <p:pic>
          <p:nvPicPr>
            <p:cNvPr id="225" name="Google Shape;225;g24c3ae0cf53_0_6"/>
            <p:cNvPicPr preferRelativeResize="0"/>
            <p:nvPr/>
          </p:nvPicPr>
          <p:blipFill>
            <a:blip r:embed="rId3">
              <a:alphaModFix/>
            </a:blip>
            <a:stretch>
              <a:fillRect/>
            </a:stretch>
          </p:blipFill>
          <p:spPr>
            <a:xfrm>
              <a:off x="697800" y="1143000"/>
              <a:ext cx="3757174" cy="4950274"/>
            </a:xfrm>
            <a:prstGeom prst="rect">
              <a:avLst/>
            </a:prstGeom>
            <a:noFill/>
            <a:ln w="19050" cap="flat" cmpd="sng">
              <a:solidFill>
                <a:schemeClr val="dk2"/>
              </a:solidFill>
              <a:prstDash val="solid"/>
              <a:round/>
              <a:headEnd type="none" w="sm" len="sm"/>
              <a:tailEnd type="none" w="sm" len="sm"/>
            </a:ln>
          </p:spPr>
        </p:pic>
        <p:pic>
          <p:nvPicPr>
            <p:cNvPr id="226" name="Google Shape;226;g24c3ae0cf53_0_6"/>
            <p:cNvPicPr preferRelativeResize="0"/>
            <p:nvPr/>
          </p:nvPicPr>
          <p:blipFill>
            <a:blip r:embed="rId4">
              <a:alphaModFix/>
            </a:blip>
            <a:stretch>
              <a:fillRect/>
            </a:stretch>
          </p:blipFill>
          <p:spPr>
            <a:xfrm>
              <a:off x="4689025" y="1143000"/>
              <a:ext cx="3757175" cy="4993701"/>
            </a:xfrm>
            <a:prstGeom prst="rect">
              <a:avLst/>
            </a:prstGeom>
            <a:noFill/>
            <a:ln w="19050" cap="flat" cmpd="sng">
              <a:solidFill>
                <a:schemeClr val="dk2"/>
              </a:solidFill>
              <a:prstDash val="solid"/>
              <a:round/>
              <a:headEnd type="none" w="sm" len="sm"/>
              <a:tailEnd type="none" w="sm" len="sm"/>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4c3ae0cf53_0_1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Symptom Burden in CKD</a:t>
            </a:r>
            <a:r>
              <a:rPr lang="en-CA" sz="4000" baseline="30000"/>
              <a:t>10</a:t>
            </a:r>
            <a:endParaRPr sz="4000"/>
          </a:p>
        </p:txBody>
      </p:sp>
      <p:pic>
        <p:nvPicPr>
          <p:cNvPr id="233" name="Google Shape;233;g24c3ae0cf53_0_18"/>
          <p:cNvPicPr preferRelativeResize="0"/>
          <p:nvPr/>
        </p:nvPicPr>
        <p:blipFill>
          <a:blip r:embed="rId3">
            <a:alphaModFix/>
          </a:blip>
          <a:stretch>
            <a:fillRect/>
          </a:stretch>
        </p:blipFill>
        <p:spPr>
          <a:xfrm>
            <a:off x="1705087" y="1233446"/>
            <a:ext cx="5733825" cy="4971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89e98707f3_0_2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Fatigue</a:t>
            </a:r>
            <a:endParaRPr sz="4000"/>
          </a:p>
        </p:txBody>
      </p:sp>
      <p:pic>
        <p:nvPicPr>
          <p:cNvPr id="240" name="Google Shape;240;g289e98707f3_0_29"/>
          <p:cNvPicPr preferRelativeResize="0"/>
          <p:nvPr/>
        </p:nvPicPr>
        <p:blipFill>
          <a:blip r:embed="rId3">
            <a:alphaModFix/>
          </a:blip>
          <a:stretch>
            <a:fillRect/>
          </a:stretch>
        </p:blipFill>
        <p:spPr>
          <a:xfrm>
            <a:off x="3072250" y="1570047"/>
            <a:ext cx="5614551" cy="3742100"/>
          </a:xfrm>
          <a:prstGeom prst="rect">
            <a:avLst/>
          </a:prstGeom>
          <a:noFill/>
          <a:ln w="28575" cap="flat" cmpd="sng">
            <a:solidFill>
              <a:schemeClr val="dk2"/>
            </a:solidFill>
            <a:prstDash val="solid"/>
            <a:round/>
            <a:headEnd type="none" w="sm" len="sm"/>
            <a:tailEnd type="none" w="sm" len="sm"/>
          </a:ln>
        </p:spPr>
      </p:pic>
      <p:sp>
        <p:nvSpPr>
          <p:cNvPr id="241" name="Google Shape;241;g289e98707f3_0_29"/>
          <p:cNvSpPr txBox="1"/>
          <p:nvPr/>
        </p:nvSpPr>
        <p:spPr>
          <a:xfrm>
            <a:off x="381000" y="1569925"/>
            <a:ext cx="2303400" cy="3742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b="1" dirty="0"/>
              <a:t>~70%</a:t>
            </a:r>
            <a:r>
              <a:rPr lang="en-CA" sz="1800" dirty="0"/>
              <a:t> affected</a:t>
            </a:r>
            <a:endParaRPr sz="1800" dirty="0"/>
          </a:p>
          <a:p>
            <a:pPr marL="45720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CA" sz="1800" dirty="0"/>
              <a:t>Multifactorial</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CA" sz="1800" b="1" dirty="0"/>
              <a:t>Treatment</a:t>
            </a:r>
            <a:endParaRPr sz="1800" b="1" dirty="0"/>
          </a:p>
          <a:p>
            <a:pPr marL="457200" lvl="0" indent="-342900" algn="l" rtl="0">
              <a:spcBef>
                <a:spcPts val="0"/>
              </a:spcBef>
              <a:spcAft>
                <a:spcPts val="0"/>
              </a:spcAft>
              <a:buSzPts val="1800"/>
              <a:buChar char="●"/>
            </a:pPr>
            <a:r>
              <a:rPr lang="en-CA" sz="1800" dirty="0"/>
              <a:t>No standard treatments</a:t>
            </a:r>
            <a:endParaRPr sz="1800" dirty="0"/>
          </a:p>
          <a:p>
            <a:pPr marL="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CA" sz="1800" dirty="0"/>
              <a:t>Non-pharm therapies have most evidence</a:t>
            </a:r>
          </a:p>
          <a:p>
            <a:pPr marL="457200" lvl="0" indent="-342900" algn="l" rtl="0">
              <a:spcBef>
                <a:spcPts val="0"/>
              </a:spcBef>
              <a:spcAft>
                <a:spcPts val="0"/>
              </a:spcAft>
              <a:buSzPts val="1800"/>
              <a:buChar char="●"/>
            </a:pPr>
            <a:endParaRPr lang="en-CA"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89e98707f3_0_23"/>
          <p:cNvSpPr txBox="1">
            <a:spLocks noGrp="1"/>
          </p:cNvSpPr>
          <p:nvPr>
            <p:ph type="title"/>
          </p:nvPr>
        </p:nvSpPr>
        <p:spPr>
          <a:xfrm>
            <a:off x="457200" y="34418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Edema</a:t>
            </a:r>
            <a:endParaRPr sz="4000"/>
          </a:p>
        </p:txBody>
      </p:sp>
      <p:pic>
        <p:nvPicPr>
          <p:cNvPr id="256" name="Google Shape;256;g289e98707f3_0_23"/>
          <p:cNvPicPr preferRelativeResize="0"/>
          <p:nvPr/>
        </p:nvPicPr>
        <p:blipFill>
          <a:blip r:embed="rId3">
            <a:alphaModFix/>
          </a:blip>
          <a:stretch>
            <a:fillRect/>
          </a:stretch>
        </p:blipFill>
        <p:spPr>
          <a:xfrm>
            <a:off x="4905900" y="1297500"/>
            <a:ext cx="3424150" cy="4505474"/>
          </a:xfrm>
          <a:prstGeom prst="rect">
            <a:avLst/>
          </a:prstGeom>
          <a:noFill/>
          <a:ln w="28575" cap="flat" cmpd="sng">
            <a:solidFill>
              <a:schemeClr val="dk2"/>
            </a:solidFill>
            <a:prstDash val="solid"/>
            <a:round/>
            <a:headEnd type="none" w="sm" len="sm"/>
            <a:tailEnd type="none" w="sm" len="sm"/>
          </a:ln>
        </p:spPr>
      </p:pic>
      <p:sp>
        <p:nvSpPr>
          <p:cNvPr id="257" name="Google Shape;257;g289e98707f3_0_23"/>
          <p:cNvSpPr txBox="1"/>
          <p:nvPr/>
        </p:nvSpPr>
        <p:spPr>
          <a:xfrm>
            <a:off x="883225" y="1401038"/>
            <a:ext cx="3318000"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a:t>Pulmonary and Peripheral</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Renal retention</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CA" sz="1800" b="1"/>
              <a:t>Treatment</a:t>
            </a:r>
            <a:endParaRPr sz="1800" b="1"/>
          </a:p>
          <a:p>
            <a:pPr marL="457200" lvl="0" indent="-342900" algn="l" rtl="0">
              <a:spcBef>
                <a:spcPts val="0"/>
              </a:spcBef>
              <a:spcAft>
                <a:spcPts val="0"/>
              </a:spcAft>
              <a:buSzPts val="1800"/>
              <a:buChar char="●"/>
            </a:pPr>
            <a:r>
              <a:rPr lang="en-CA" sz="1800"/>
              <a:t>With residual kidney function: </a:t>
            </a:r>
            <a:br>
              <a:rPr lang="en-CA" sz="1800"/>
            </a:br>
            <a:r>
              <a:rPr lang="en-CA" sz="1800"/>
              <a:t>Diuretics</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On dialysis: </a:t>
            </a:r>
            <a:br>
              <a:rPr lang="en-CA" sz="1800"/>
            </a:br>
            <a:r>
              <a:rPr lang="en-CA" sz="1800"/>
              <a:t>fluid removal from HD</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508"/>
          <a:stretch/>
        </p:blipFill>
        <p:spPr>
          <a:xfrm>
            <a:off x="6764" y="857250"/>
            <a:ext cx="9130473" cy="4500196"/>
          </a:xfrm>
          <a:prstGeom prst="rect">
            <a:avLst/>
          </a:prstGeom>
        </p:spPr>
      </p:pic>
      <p:sp>
        <p:nvSpPr>
          <p:cNvPr id="5" name="TextBox 4"/>
          <p:cNvSpPr txBox="1"/>
          <p:nvPr/>
        </p:nvSpPr>
        <p:spPr>
          <a:xfrm>
            <a:off x="387707" y="986142"/>
            <a:ext cx="7899401" cy="1415772"/>
          </a:xfrm>
          <a:prstGeom prst="rect">
            <a:avLst/>
          </a:prstGeom>
          <a:noFill/>
        </p:spPr>
        <p:txBody>
          <a:bodyPr wrap="square" rtlCol="0">
            <a:spAutoFit/>
          </a:bodyPr>
          <a:lstStyle/>
          <a:p>
            <a:r>
              <a:rPr lang="en-CA" altLang="en-US" sz="2800" u="sng" dirty="0">
                <a:latin typeface="Arial" panose="020B0604020202020204" pitchFamily="34" charset="0"/>
                <a:cs typeface="Arial" panose="020B0604020202020204" pitchFamily="34" charset="0"/>
              </a:rPr>
              <a:t>Disclosure of Commercial Support</a:t>
            </a:r>
          </a:p>
          <a:p>
            <a:pPr>
              <a:defRPr/>
            </a:pPr>
            <a:endParaRPr lang="en-CA" sz="1800" dirty="0">
              <a:solidFill>
                <a:srgbClr val="3C1B71"/>
              </a:solidFill>
              <a:latin typeface="Arial" panose="020B0604020202020204" pitchFamily="34" charset="0"/>
              <a:cs typeface="Arial" panose="020B0604020202020204" pitchFamily="34" charset="0"/>
            </a:endParaRPr>
          </a:p>
          <a:p>
            <a:pPr>
              <a:defRPr/>
            </a:pPr>
            <a:r>
              <a:rPr lang="en-CA" sz="2000" dirty="0">
                <a:latin typeface="Arial" panose="020B0604020202020204" pitchFamily="34" charset="0"/>
                <a:cs typeface="Arial" panose="020B0604020202020204" pitchFamily="34" charset="0"/>
              </a:rPr>
              <a:t>I, Natan Veinberg, do not have any conflicts of interest to disclose</a:t>
            </a:r>
          </a:p>
          <a:p>
            <a:pPr>
              <a:defRPr/>
            </a:pP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034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89e98707f3_0_3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Uremic Restless Legs</a:t>
            </a:r>
            <a:endParaRPr sz="4000"/>
          </a:p>
        </p:txBody>
      </p:sp>
      <p:pic>
        <p:nvPicPr>
          <p:cNvPr id="264" name="Google Shape;264;g289e98707f3_0_35"/>
          <p:cNvPicPr preferRelativeResize="0"/>
          <p:nvPr/>
        </p:nvPicPr>
        <p:blipFill>
          <a:blip r:embed="rId3">
            <a:alphaModFix/>
          </a:blip>
          <a:stretch>
            <a:fillRect/>
          </a:stretch>
        </p:blipFill>
        <p:spPr>
          <a:xfrm>
            <a:off x="619975" y="1438438"/>
            <a:ext cx="4563450" cy="3981125"/>
          </a:xfrm>
          <a:prstGeom prst="rect">
            <a:avLst/>
          </a:prstGeom>
          <a:noFill/>
          <a:ln w="28575" cap="flat" cmpd="sng">
            <a:solidFill>
              <a:schemeClr val="dk2"/>
            </a:solidFill>
            <a:prstDash val="solid"/>
            <a:round/>
            <a:headEnd type="none" w="sm" len="sm"/>
            <a:tailEnd type="none" w="sm" len="sm"/>
          </a:ln>
        </p:spPr>
      </p:pic>
      <p:sp>
        <p:nvSpPr>
          <p:cNvPr id="265" name="Google Shape;265;g289e98707f3_0_35"/>
          <p:cNvSpPr txBox="1"/>
          <p:nvPr/>
        </p:nvSpPr>
        <p:spPr>
          <a:xfrm>
            <a:off x="5368800" y="1417638"/>
            <a:ext cx="3318000"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b="1"/>
              <a:t>~30%</a:t>
            </a:r>
            <a:r>
              <a:rPr lang="en-CA" sz="1800"/>
              <a:t> Affected</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Underlying mechanism unknown - Theories</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CA" sz="1800" b="1"/>
              <a:t>Treatment</a:t>
            </a:r>
            <a:endParaRPr sz="1800" b="1"/>
          </a:p>
          <a:p>
            <a:pPr marL="457200" lvl="0" indent="-342900" algn="l" rtl="0">
              <a:spcBef>
                <a:spcPts val="0"/>
              </a:spcBef>
              <a:spcAft>
                <a:spcPts val="0"/>
              </a:spcAft>
              <a:buSzPts val="1800"/>
              <a:buChar char="●"/>
            </a:pPr>
            <a:r>
              <a:rPr lang="en-CA" sz="1800"/>
              <a:t>Non-Pharmacologic</a:t>
            </a:r>
            <a:endParaRPr sz="1800"/>
          </a:p>
          <a:p>
            <a:pPr marL="914400" lvl="1" indent="-342900" algn="l" rtl="0">
              <a:spcBef>
                <a:spcPts val="0"/>
              </a:spcBef>
              <a:spcAft>
                <a:spcPts val="0"/>
              </a:spcAft>
              <a:buSzPts val="1800"/>
              <a:buChar char="○"/>
            </a:pPr>
            <a:r>
              <a:rPr lang="en-CA" sz="1800"/>
              <a:t>Intradialytic Exercise</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Pharmacologic</a:t>
            </a:r>
            <a:endParaRPr sz="1800"/>
          </a:p>
          <a:p>
            <a:pPr marL="914400" lvl="1" indent="-342900" algn="l" rtl="0">
              <a:spcBef>
                <a:spcPts val="0"/>
              </a:spcBef>
              <a:spcAft>
                <a:spcPts val="0"/>
              </a:spcAft>
              <a:buSzPts val="1800"/>
              <a:buChar char="○"/>
            </a:pPr>
            <a:r>
              <a:rPr lang="en-CA" sz="1800"/>
              <a:t>Dopamine agonism</a:t>
            </a:r>
            <a:endParaRPr sz="1800"/>
          </a:p>
          <a:p>
            <a:pPr marL="914400" lvl="1" indent="-342900" algn="l" rtl="0">
              <a:spcBef>
                <a:spcPts val="0"/>
              </a:spcBef>
              <a:spcAft>
                <a:spcPts val="0"/>
              </a:spcAft>
              <a:buSzPts val="1800"/>
              <a:buChar char="○"/>
            </a:pPr>
            <a:r>
              <a:rPr lang="en-CA" sz="1800"/>
              <a:t>Iron Supplementation</a:t>
            </a:r>
            <a:endParaRPr sz="1800"/>
          </a:p>
          <a:p>
            <a:pPr marL="914400" lvl="1" indent="-342900" algn="l" rtl="0">
              <a:spcBef>
                <a:spcPts val="0"/>
              </a:spcBef>
              <a:spcAft>
                <a:spcPts val="0"/>
              </a:spcAft>
              <a:buSzPts val="1800"/>
              <a:buChar char="○"/>
            </a:pPr>
            <a:r>
              <a:rPr lang="en-CA" sz="1800"/>
              <a:t>Gabapentin</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89e98707f3_0_4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Nausea</a:t>
            </a:r>
            <a:endParaRPr sz="4000"/>
          </a:p>
        </p:txBody>
      </p:sp>
      <p:pic>
        <p:nvPicPr>
          <p:cNvPr id="272" name="Google Shape;272;g289e98707f3_0_41"/>
          <p:cNvPicPr preferRelativeResize="0"/>
          <p:nvPr/>
        </p:nvPicPr>
        <p:blipFill>
          <a:blip r:embed="rId3">
            <a:alphaModFix/>
          </a:blip>
          <a:stretch>
            <a:fillRect/>
          </a:stretch>
        </p:blipFill>
        <p:spPr>
          <a:xfrm>
            <a:off x="4212800" y="1313750"/>
            <a:ext cx="4473998" cy="4473998"/>
          </a:xfrm>
          <a:prstGeom prst="rect">
            <a:avLst/>
          </a:prstGeom>
          <a:noFill/>
          <a:ln w="28575" cap="flat" cmpd="sng">
            <a:solidFill>
              <a:schemeClr val="dk2"/>
            </a:solidFill>
            <a:prstDash val="solid"/>
            <a:round/>
            <a:headEnd type="none" w="sm" len="sm"/>
            <a:tailEnd type="none" w="sm" len="sm"/>
          </a:ln>
        </p:spPr>
      </p:pic>
      <p:sp>
        <p:nvSpPr>
          <p:cNvPr id="273" name="Google Shape;273;g289e98707f3_0_41"/>
          <p:cNvSpPr txBox="1"/>
          <p:nvPr/>
        </p:nvSpPr>
        <p:spPr>
          <a:xfrm>
            <a:off x="363675" y="1279800"/>
            <a:ext cx="3480900" cy="4473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b="1"/>
              <a:t>33% Affected</a:t>
            </a:r>
            <a:endParaRPr sz="1800" b="1"/>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Secondary to:</a:t>
            </a:r>
            <a:endParaRPr sz="1800"/>
          </a:p>
          <a:p>
            <a:pPr marL="914400" lvl="1" indent="-342900" algn="l" rtl="0">
              <a:spcBef>
                <a:spcPts val="0"/>
              </a:spcBef>
              <a:spcAft>
                <a:spcPts val="0"/>
              </a:spcAft>
              <a:buSzPts val="1800"/>
              <a:buChar char="○"/>
            </a:pPr>
            <a:r>
              <a:rPr lang="en-CA" sz="1800"/>
              <a:t>Uremia</a:t>
            </a:r>
            <a:endParaRPr sz="1800"/>
          </a:p>
          <a:p>
            <a:pPr marL="914400" lvl="1" indent="-342900" algn="l" rtl="0">
              <a:spcBef>
                <a:spcPts val="0"/>
              </a:spcBef>
              <a:spcAft>
                <a:spcPts val="0"/>
              </a:spcAft>
              <a:buSzPts val="1800"/>
              <a:buChar char="○"/>
            </a:pPr>
            <a:r>
              <a:rPr lang="en-CA" sz="1800"/>
              <a:t>Gastroparesis</a:t>
            </a:r>
            <a:endParaRPr sz="1800"/>
          </a:p>
          <a:p>
            <a:pPr marL="914400" lvl="1" indent="-342900" algn="l" rtl="0">
              <a:spcBef>
                <a:spcPts val="0"/>
              </a:spcBef>
              <a:spcAft>
                <a:spcPts val="0"/>
              </a:spcAft>
              <a:buSzPts val="1800"/>
              <a:buChar char="○"/>
            </a:pPr>
            <a:r>
              <a:rPr lang="en-CA" sz="1800"/>
              <a:t>Reflux</a:t>
            </a:r>
            <a:endParaRPr sz="1800"/>
          </a:p>
          <a:p>
            <a:pPr marL="0" lvl="0" indent="0" algn="l" rtl="0">
              <a:spcBef>
                <a:spcPts val="0"/>
              </a:spcBef>
              <a:spcAft>
                <a:spcPts val="0"/>
              </a:spcAft>
              <a:buNone/>
            </a:pPr>
            <a:endParaRPr sz="1800" b="1"/>
          </a:p>
          <a:p>
            <a:pPr marL="0" lvl="0" indent="0" algn="l" rtl="0">
              <a:spcBef>
                <a:spcPts val="0"/>
              </a:spcBef>
              <a:spcAft>
                <a:spcPts val="0"/>
              </a:spcAft>
              <a:buNone/>
            </a:pPr>
            <a:r>
              <a:rPr lang="en-CA" sz="1800" b="1"/>
              <a:t>Treatment</a:t>
            </a:r>
            <a:endParaRPr sz="1800" b="1"/>
          </a:p>
          <a:p>
            <a:pPr marL="457200" lvl="0" indent="-342900" algn="l" rtl="0">
              <a:spcBef>
                <a:spcPts val="0"/>
              </a:spcBef>
              <a:spcAft>
                <a:spcPts val="0"/>
              </a:spcAft>
              <a:buSzPts val="1800"/>
              <a:buChar char="●"/>
            </a:pPr>
            <a:r>
              <a:rPr lang="en-CA" sz="1800"/>
              <a:t>Non-Pharmacologic</a:t>
            </a:r>
            <a:endParaRPr sz="1800"/>
          </a:p>
          <a:p>
            <a:pPr marL="914400" lvl="1" indent="-342900" algn="l" rtl="0">
              <a:spcBef>
                <a:spcPts val="0"/>
              </a:spcBef>
              <a:spcAft>
                <a:spcPts val="0"/>
              </a:spcAft>
              <a:buSzPts val="1800"/>
              <a:buChar char="○"/>
            </a:pPr>
            <a:r>
              <a:rPr lang="en-CA" sz="1800"/>
              <a:t>Reduce Dietary Restrictions</a:t>
            </a:r>
            <a:endParaRPr sz="1800"/>
          </a:p>
          <a:p>
            <a:pPr marL="914400" lvl="1" indent="-342900" algn="l" rtl="0">
              <a:spcBef>
                <a:spcPts val="0"/>
              </a:spcBef>
              <a:spcAft>
                <a:spcPts val="0"/>
              </a:spcAft>
              <a:buSzPts val="1800"/>
              <a:buChar char="○"/>
            </a:pPr>
            <a:r>
              <a:rPr lang="en-CA" sz="1800"/>
              <a:t>Smaller meals</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Pharmacologic</a:t>
            </a:r>
            <a:endParaRPr sz="1800"/>
          </a:p>
          <a:p>
            <a:pPr marL="914400" lvl="1" indent="-342900" algn="l" rtl="0">
              <a:spcBef>
                <a:spcPts val="0"/>
              </a:spcBef>
              <a:spcAft>
                <a:spcPts val="0"/>
              </a:spcAft>
              <a:buSzPts val="1800"/>
              <a:buChar char="○"/>
            </a:pPr>
            <a:r>
              <a:rPr lang="en-CA" sz="1800"/>
              <a:t>Dopamine antagonism</a:t>
            </a:r>
            <a:endParaRPr sz="1800"/>
          </a:p>
          <a:p>
            <a:pPr marL="914400" lvl="1" indent="-342900" algn="l" rtl="0">
              <a:spcBef>
                <a:spcPts val="0"/>
              </a:spcBef>
              <a:spcAft>
                <a:spcPts val="0"/>
              </a:spcAft>
              <a:buSzPts val="1800"/>
              <a:buChar char="○"/>
            </a:pPr>
            <a:r>
              <a:rPr lang="en-CA" sz="1800"/>
              <a:t>Prokinetics</a:t>
            </a:r>
            <a:endParaRPr sz="1800"/>
          </a:p>
          <a:p>
            <a:pPr marL="914400" lvl="1" indent="-342900" algn="l" rtl="0">
              <a:spcBef>
                <a:spcPts val="0"/>
              </a:spcBef>
              <a:spcAft>
                <a:spcPts val="0"/>
              </a:spcAft>
              <a:buSzPts val="1800"/>
              <a:buChar char="○"/>
            </a:pPr>
            <a:r>
              <a:rPr lang="en-CA" sz="1800"/>
              <a:t>Antacids</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89e98707f3_0_4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Anxiety and Depression</a:t>
            </a:r>
            <a:endParaRPr sz="4000"/>
          </a:p>
        </p:txBody>
      </p:sp>
      <p:pic>
        <p:nvPicPr>
          <p:cNvPr id="280" name="Google Shape;280;g289e98707f3_0_47"/>
          <p:cNvPicPr preferRelativeResize="0"/>
          <p:nvPr/>
        </p:nvPicPr>
        <p:blipFill>
          <a:blip r:embed="rId3">
            <a:alphaModFix/>
          </a:blip>
          <a:stretch>
            <a:fillRect/>
          </a:stretch>
        </p:blipFill>
        <p:spPr>
          <a:xfrm>
            <a:off x="214725" y="1417650"/>
            <a:ext cx="5309952" cy="4264549"/>
          </a:xfrm>
          <a:prstGeom prst="rect">
            <a:avLst/>
          </a:prstGeom>
          <a:noFill/>
          <a:ln w="28575" cap="flat" cmpd="sng">
            <a:solidFill>
              <a:schemeClr val="dk2"/>
            </a:solidFill>
            <a:prstDash val="solid"/>
            <a:round/>
            <a:headEnd type="none" w="sm" len="sm"/>
            <a:tailEnd type="none" w="sm" len="sm"/>
          </a:ln>
        </p:spPr>
      </p:pic>
      <p:sp>
        <p:nvSpPr>
          <p:cNvPr id="281" name="Google Shape;281;g289e98707f3_0_47"/>
          <p:cNvSpPr txBox="1"/>
          <p:nvPr/>
        </p:nvSpPr>
        <p:spPr>
          <a:xfrm>
            <a:off x="5611250" y="1417638"/>
            <a:ext cx="3318000"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b="1"/>
              <a:t>40-60% </a:t>
            </a:r>
            <a:r>
              <a:rPr lang="en-CA" sz="1800"/>
              <a:t>for both</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Loss of control, loss of independence</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r>
              <a:rPr lang="en-CA" sz="1800" b="1"/>
              <a:t>Treatment</a:t>
            </a:r>
            <a:endParaRPr sz="1800" b="1"/>
          </a:p>
          <a:p>
            <a:pPr marL="457200" lvl="0" indent="-342900" algn="l" rtl="0">
              <a:spcBef>
                <a:spcPts val="0"/>
              </a:spcBef>
              <a:spcAft>
                <a:spcPts val="0"/>
              </a:spcAft>
              <a:buSzPts val="1800"/>
              <a:buChar char="●"/>
            </a:pPr>
            <a:r>
              <a:rPr lang="en-CA" sz="1800"/>
              <a:t>Non-Pharmacologic</a:t>
            </a:r>
            <a:endParaRPr sz="1800"/>
          </a:p>
          <a:p>
            <a:pPr marL="914400" lvl="1" indent="-342900" algn="l" rtl="0">
              <a:spcBef>
                <a:spcPts val="0"/>
              </a:spcBef>
              <a:spcAft>
                <a:spcPts val="0"/>
              </a:spcAft>
              <a:buSzPts val="1800"/>
              <a:buChar char="○"/>
            </a:pPr>
            <a:r>
              <a:rPr lang="en-CA" sz="1800"/>
              <a:t>Evidence for CBT</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Pharmacologic shows promise but some worsen RLS, and dose reduction may be necessary</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0B5AC708-5FB6-D157-A540-1473EA1D2728}"/>
            </a:ext>
          </a:extLst>
        </p:cNvPr>
        <p:cNvGrpSpPr/>
        <p:nvPr/>
      </p:nvGrpSpPr>
      <p:grpSpPr>
        <a:xfrm>
          <a:off x="0" y="0"/>
          <a:ext cx="0" cy="0"/>
          <a:chOff x="0" y="0"/>
          <a:chExt cx="0" cy="0"/>
        </a:xfrm>
      </p:grpSpPr>
      <p:sp>
        <p:nvSpPr>
          <p:cNvPr id="247" name="Google Shape;247;g289e98707f3_0_17">
            <a:extLst>
              <a:ext uri="{FF2B5EF4-FFF2-40B4-BE49-F238E27FC236}">
                <a16:creationId xmlns:a16="http://schemas.microsoft.com/office/drawing/2014/main" id="{059366B5-10EB-33AD-24EF-85574F41ED53}"/>
              </a:ext>
            </a:extLst>
          </p:cNvPr>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Pruritus</a:t>
            </a:r>
            <a:endParaRPr sz="4000"/>
          </a:p>
        </p:txBody>
      </p:sp>
      <p:pic>
        <p:nvPicPr>
          <p:cNvPr id="248" name="Google Shape;248;g289e98707f3_0_17">
            <a:extLst>
              <a:ext uri="{FF2B5EF4-FFF2-40B4-BE49-F238E27FC236}">
                <a16:creationId xmlns:a16="http://schemas.microsoft.com/office/drawing/2014/main" id="{A63024B0-0574-0F68-1D7D-83883C0166D1}"/>
              </a:ext>
            </a:extLst>
          </p:cNvPr>
          <p:cNvPicPr preferRelativeResize="0"/>
          <p:nvPr/>
        </p:nvPicPr>
        <p:blipFill>
          <a:blip r:embed="rId3">
            <a:alphaModFix/>
          </a:blip>
          <a:stretch>
            <a:fillRect/>
          </a:stretch>
        </p:blipFill>
        <p:spPr>
          <a:xfrm>
            <a:off x="578425" y="1417650"/>
            <a:ext cx="4298374" cy="4298374"/>
          </a:xfrm>
          <a:prstGeom prst="rect">
            <a:avLst/>
          </a:prstGeom>
          <a:noFill/>
          <a:ln w="28575" cap="flat" cmpd="sng">
            <a:solidFill>
              <a:schemeClr val="dk2"/>
            </a:solidFill>
            <a:prstDash val="solid"/>
            <a:round/>
            <a:headEnd type="none" w="sm" len="sm"/>
            <a:tailEnd type="none" w="sm" len="sm"/>
          </a:ln>
        </p:spPr>
      </p:pic>
      <p:sp>
        <p:nvSpPr>
          <p:cNvPr id="249" name="Google Shape;249;g289e98707f3_0_17">
            <a:extLst>
              <a:ext uri="{FF2B5EF4-FFF2-40B4-BE49-F238E27FC236}">
                <a16:creationId xmlns:a16="http://schemas.microsoft.com/office/drawing/2014/main" id="{88932620-D84D-04BB-5246-98E56BDB3170}"/>
              </a:ext>
            </a:extLst>
          </p:cNvPr>
          <p:cNvSpPr txBox="1"/>
          <p:nvPr/>
        </p:nvSpPr>
        <p:spPr>
          <a:xfrm>
            <a:off x="4998024" y="1279800"/>
            <a:ext cx="3952012"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b="1" dirty="0"/>
              <a:t>~50%</a:t>
            </a:r>
            <a:r>
              <a:rPr lang="en-CA" sz="1800" dirty="0"/>
              <a:t> affected</a:t>
            </a:r>
            <a:endParaRPr sz="1800" dirty="0"/>
          </a:p>
          <a:p>
            <a:pPr marL="45720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CA" sz="1800" dirty="0"/>
              <a:t>Theories:</a:t>
            </a:r>
            <a:endParaRPr sz="1800" dirty="0"/>
          </a:p>
          <a:p>
            <a:pPr marL="914400" lvl="1" indent="-342900" algn="l" rtl="0">
              <a:spcBef>
                <a:spcPts val="0"/>
              </a:spcBef>
              <a:spcAft>
                <a:spcPts val="0"/>
              </a:spcAft>
              <a:buSzPts val="1800"/>
              <a:buChar char="○"/>
            </a:pPr>
            <a:r>
              <a:rPr lang="en-CA" sz="1800" dirty="0"/>
              <a:t>Opioid receptor disequilibrium</a:t>
            </a:r>
            <a:endParaRPr sz="1800" dirty="0"/>
          </a:p>
          <a:p>
            <a:pPr marL="914400" lvl="1" indent="-342900" algn="l" rtl="0">
              <a:spcBef>
                <a:spcPts val="0"/>
              </a:spcBef>
              <a:spcAft>
                <a:spcPts val="0"/>
              </a:spcAft>
              <a:buSzPts val="1800"/>
              <a:buChar char="○"/>
            </a:pPr>
            <a:r>
              <a:rPr lang="en-CA" sz="1800" dirty="0"/>
              <a:t>Systemic inflammation/Uremia</a:t>
            </a:r>
          </a:p>
          <a:p>
            <a:pPr marL="914400" lvl="1" indent="-342900" algn="l" rtl="0">
              <a:spcBef>
                <a:spcPts val="0"/>
              </a:spcBef>
              <a:spcAft>
                <a:spcPts val="0"/>
              </a:spcAft>
              <a:buSzPts val="1800"/>
              <a:buChar char="○"/>
            </a:pPr>
            <a:r>
              <a:rPr lang="en-CA" sz="1800" dirty="0"/>
              <a:t>Abnormal nerve conduction</a:t>
            </a:r>
          </a:p>
          <a:p>
            <a:pPr marL="914400" lvl="1" indent="-342900" algn="l" rtl="0">
              <a:spcBef>
                <a:spcPts val="0"/>
              </a:spcBef>
              <a:spcAft>
                <a:spcPts val="0"/>
              </a:spcAft>
              <a:buSzPts val="1800"/>
              <a:buChar char="○"/>
            </a:pPr>
            <a:endParaRPr lang="en-CA" sz="1800" dirty="0"/>
          </a:p>
          <a:p>
            <a:pPr marL="0" lvl="0" indent="0" algn="l" rtl="0">
              <a:spcBef>
                <a:spcPts val="0"/>
              </a:spcBef>
              <a:spcAft>
                <a:spcPts val="0"/>
              </a:spcAft>
              <a:buNone/>
            </a:pPr>
            <a:r>
              <a:rPr lang="en-CA" sz="1800" b="1" dirty="0"/>
              <a:t>Treatment</a:t>
            </a:r>
          </a:p>
          <a:p>
            <a:pPr marL="457200" lvl="0" indent="-342900" algn="l" rtl="0">
              <a:spcBef>
                <a:spcPts val="0"/>
              </a:spcBef>
              <a:spcAft>
                <a:spcPts val="0"/>
              </a:spcAft>
              <a:buSzPts val="1800"/>
              <a:buChar char="●"/>
            </a:pPr>
            <a:r>
              <a:rPr lang="en-CA" sz="1800" dirty="0"/>
              <a:t>Topical</a:t>
            </a:r>
          </a:p>
          <a:p>
            <a:pPr marL="914400" lvl="1" indent="-342900" algn="l" rtl="0">
              <a:spcBef>
                <a:spcPts val="0"/>
              </a:spcBef>
              <a:spcAft>
                <a:spcPts val="0"/>
              </a:spcAft>
              <a:buSzPts val="1800"/>
              <a:buChar char="○"/>
            </a:pPr>
            <a:r>
              <a:rPr lang="en-CA" sz="1800" dirty="0"/>
              <a:t>Menthol/Camphor Ointment</a:t>
            </a:r>
          </a:p>
          <a:p>
            <a:pPr marL="914400" lvl="1" indent="-342900" algn="l" rtl="0">
              <a:spcBef>
                <a:spcPts val="0"/>
              </a:spcBef>
              <a:spcAft>
                <a:spcPts val="0"/>
              </a:spcAft>
              <a:buSzPts val="1800"/>
              <a:buChar char="○"/>
            </a:pPr>
            <a:r>
              <a:rPr lang="en-CA" sz="1800" dirty="0"/>
              <a:t>Capsaicin topical</a:t>
            </a:r>
          </a:p>
          <a:p>
            <a:pPr marL="0" lvl="0" indent="0" algn="l" rtl="0">
              <a:spcBef>
                <a:spcPts val="0"/>
              </a:spcBef>
              <a:spcAft>
                <a:spcPts val="0"/>
              </a:spcAft>
              <a:buNone/>
            </a:pPr>
            <a:endParaRPr lang="en-CA" sz="1800" dirty="0"/>
          </a:p>
          <a:p>
            <a:pPr marL="457200" lvl="0" indent="-342900" algn="l" rtl="0">
              <a:spcBef>
                <a:spcPts val="0"/>
              </a:spcBef>
              <a:spcAft>
                <a:spcPts val="0"/>
              </a:spcAft>
              <a:buSzPts val="1800"/>
              <a:buChar char="●"/>
            </a:pPr>
            <a:r>
              <a:rPr lang="en-CA" sz="1800" dirty="0"/>
              <a:t>Pharmacological</a:t>
            </a:r>
          </a:p>
          <a:p>
            <a:pPr marL="914400" lvl="1" indent="-342900" algn="l" rtl="0">
              <a:spcBef>
                <a:spcPts val="0"/>
              </a:spcBef>
              <a:spcAft>
                <a:spcPts val="0"/>
              </a:spcAft>
              <a:buSzPts val="1800"/>
              <a:buChar char="○"/>
            </a:pPr>
            <a:r>
              <a:rPr lang="en-CA" sz="1800" dirty="0"/>
              <a:t>SSRIs, Gabapentin</a:t>
            </a:r>
          </a:p>
          <a:p>
            <a:pPr marL="914400" lvl="1" indent="-342900" algn="l" rtl="0">
              <a:spcBef>
                <a:spcPts val="0"/>
              </a:spcBef>
              <a:spcAft>
                <a:spcPts val="0"/>
              </a:spcAft>
              <a:buSzPts val="1800"/>
              <a:buChar char="○"/>
            </a:pPr>
            <a:endParaRPr sz="1800" dirty="0"/>
          </a:p>
        </p:txBody>
      </p:sp>
    </p:spTree>
    <p:extLst>
      <p:ext uri="{BB962C8B-B14F-4D97-AF65-F5344CB8AC3E}">
        <p14:creationId xmlns:p14="http://schemas.microsoft.com/office/powerpoint/2010/main" val="205706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7580AD43-BBF9-7259-9E16-3F218BE30F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0696D6-0217-539B-ED75-C9136FF0E8C0}"/>
              </a:ext>
            </a:extLst>
          </p:cNvPr>
          <p:cNvPicPr>
            <a:picLocks noChangeAspect="1"/>
          </p:cNvPicPr>
          <p:nvPr/>
        </p:nvPicPr>
        <p:blipFill rotWithShape="1">
          <a:blip r:embed="rId3"/>
          <a:srcRect t="-431" b="28243"/>
          <a:stretch/>
        </p:blipFill>
        <p:spPr>
          <a:xfrm>
            <a:off x="1212849" y="0"/>
            <a:ext cx="6718300" cy="2319482"/>
          </a:xfrm>
          <a:prstGeom prst="rect">
            <a:avLst/>
          </a:prstGeom>
        </p:spPr>
      </p:pic>
      <p:pic>
        <p:nvPicPr>
          <p:cNvPr id="7" name="Picture 6">
            <a:extLst>
              <a:ext uri="{FF2B5EF4-FFF2-40B4-BE49-F238E27FC236}">
                <a16:creationId xmlns:a16="http://schemas.microsoft.com/office/drawing/2014/main" id="{FB2FA86F-1B89-4BBC-8870-C8B6DDC90071}"/>
              </a:ext>
            </a:extLst>
          </p:cNvPr>
          <p:cNvPicPr>
            <a:picLocks noChangeAspect="1"/>
          </p:cNvPicPr>
          <p:nvPr/>
        </p:nvPicPr>
        <p:blipFill>
          <a:blip r:embed="rId4"/>
          <a:stretch>
            <a:fillRect/>
          </a:stretch>
        </p:blipFill>
        <p:spPr>
          <a:xfrm>
            <a:off x="2067501" y="2319482"/>
            <a:ext cx="5008995" cy="3881568"/>
          </a:xfrm>
          <a:prstGeom prst="rect">
            <a:avLst/>
          </a:prstGeom>
        </p:spPr>
      </p:pic>
    </p:spTree>
    <p:extLst>
      <p:ext uri="{BB962C8B-B14F-4D97-AF65-F5344CB8AC3E}">
        <p14:creationId xmlns:p14="http://schemas.microsoft.com/office/powerpoint/2010/main" val="38201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89e98707f3_0_1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Pain</a:t>
            </a:r>
            <a:endParaRPr sz="4000"/>
          </a:p>
        </p:txBody>
      </p:sp>
      <p:sp>
        <p:nvSpPr>
          <p:cNvPr id="288" name="Google Shape;288;g289e98707f3_0_11"/>
          <p:cNvSpPr txBox="1">
            <a:spLocks noGrp="1"/>
          </p:cNvSpPr>
          <p:nvPr>
            <p:ph type="body" idx="1"/>
          </p:nvPr>
        </p:nvSpPr>
        <p:spPr>
          <a:xfrm>
            <a:off x="457200" y="1417650"/>
            <a:ext cx="8229600" cy="45261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CA" sz="2400"/>
              <a:t>Pain prevalence in ESRD is documented as 63-66%</a:t>
            </a:r>
            <a:r>
              <a:rPr lang="en-CA" sz="2400" baseline="30000"/>
              <a:t>16</a:t>
            </a:r>
            <a:endParaRPr sz="2400"/>
          </a:p>
          <a:p>
            <a:pPr marL="914400" lvl="0" indent="0" algn="l" rtl="0">
              <a:spcBef>
                <a:spcPts val="2400"/>
              </a:spcBef>
              <a:spcAft>
                <a:spcPts val="2400"/>
              </a:spcAft>
              <a:buNone/>
            </a:pPr>
            <a:endParaRPr sz="2400"/>
          </a:p>
        </p:txBody>
      </p:sp>
      <p:grpSp>
        <p:nvGrpSpPr>
          <p:cNvPr id="289" name="Google Shape;289;g289e98707f3_0_11"/>
          <p:cNvGrpSpPr/>
          <p:nvPr/>
        </p:nvGrpSpPr>
        <p:grpSpPr>
          <a:xfrm>
            <a:off x="1104900" y="2049600"/>
            <a:ext cx="6934200" cy="4076700"/>
            <a:chOff x="1104900" y="2693225"/>
            <a:chExt cx="6934200" cy="4076700"/>
          </a:xfrm>
        </p:grpSpPr>
        <p:pic>
          <p:nvPicPr>
            <p:cNvPr id="290" name="Google Shape;290;g289e98707f3_0_11"/>
            <p:cNvPicPr preferRelativeResize="0"/>
            <p:nvPr/>
          </p:nvPicPr>
          <p:blipFill>
            <a:blip r:embed="rId3">
              <a:alphaModFix/>
            </a:blip>
            <a:stretch>
              <a:fillRect/>
            </a:stretch>
          </p:blipFill>
          <p:spPr>
            <a:xfrm>
              <a:off x="1104900" y="2693225"/>
              <a:ext cx="6934200" cy="4076700"/>
            </a:xfrm>
            <a:prstGeom prst="rect">
              <a:avLst/>
            </a:prstGeom>
            <a:noFill/>
            <a:ln w="28575" cap="flat" cmpd="sng">
              <a:solidFill>
                <a:schemeClr val="dk2"/>
              </a:solidFill>
              <a:prstDash val="solid"/>
              <a:round/>
              <a:headEnd type="none" w="sm" len="sm"/>
              <a:tailEnd type="none" w="sm" len="sm"/>
            </a:ln>
          </p:spPr>
        </p:pic>
        <p:sp>
          <p:nvSpPr>
            <p:cNvPr id="291" name="Google Shape;291;g289e98707f3_0_11"/>
            <p:cNvSpPr txBox="1"/>
            <p:nvPr/>
          </p:nvSpPr>
          <p:spPr>
            <a:xfrm>
              <a:off x="4756550" y="2756150"/>
              <a:ext cx="478200" cy="37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Calibri"/>
                  <a:ea typeface="Calibri"/>
                  <a:cs typeface="Calibri"/>
                  <a:sym typeface="Calibri"/>
                </a:rPr>
                <a:t>17</a:t>
              </a:r>
              <a:endParaRPr>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89e98707f3_0_53"/>
          <p:cNvSpPr txBox="1">
            <a:spLocks noGrp="1"/>
          </p:cNvSpPr>
          <p:nvPr>
            <p:ph type="title"/>
          </p:nvPr>
        </p:nvSpPr>
        <p:spPr>
          <a:xfrm>
            <a:off x="457200" y="403226"/>
            <a:ext cx="8229600" cy="1143000"/>
          </a:xfrm>
          <a:prstGeom prst="rect">
            <a:avLst/>
          </a:prstGeom>
        </p:spPr>
        <p:txBody>
          <a:bodyPr spcFirstLastPara="1" wrap="square" lIns="91425" tIns="45700" rIns="91425" bIns="45700" anchor="ctr" anchorCtr="0">
            <a:noAutofit/>
          </a:bodyPr>
          <a:lstStyle/>
          <a:p>
            <a:pPr>
              <a:spcAft>
                <a:spcPts val="1200"/>
              </a:spcAft>
            </a:pPr>
            <a:r>
              <a:rPr lang="en-CA" sz="4000" dirty="0"/>
              <a:t>Non-opioid analgesia in ESRD on Dialysis</a:t>
            </a:r>
            <a:r>
              <a:rPr lang="en-CA" sz="4000" baseline="30000" dirty="0"/>
              <a:t>17,18,19,20</a:t>
            </a:r>
            <a:r>
              <a:rPr lang="en-CA" sz="4000" dirty="0"/>
              <a:t> </a:t>
            </a:r>
            <a:br>
              <a:rPr lang="en-CA" sz="4000" dirty="0"/>
            </a:br>
            <a:endParaRPr sz="4000" dirty="0"/>
          </a:p>
        </p:txBody>
      </p:sp>
      <p:graphicFrame>
        <p:nvGraphicFramePr>
          <p:cNvPr id="316" name="Google Shape;316;g289e98707f3_0_53"/>
          <p:cNvGraphicFramePr/>
          <p:nvPr>
            <p:extLst>
              <p:ext uri="{D42A27DB-BD31-4B8C-83A1-F6EECF244321}">
                <p14:modId xmlns:p14="http://schemas.microsoft.com/office/powerpoint/2010/main" val="3094816516"/>
              </p:ext>
            </p:extLst>
          </p:nvPr>
        </p:nvGraphicFramePr>
        <p:xfrm>
          <a:off x="628650" y="1952325"/>
          <a:ext cx="8012900" cy="4162725"/>
        </p:xfrm>
        <a:graphic>
          <a:graphicData uri="http://schemas.openxmlformats.org/drawingml/2006/table">
            <a:tbl>
              <a:tblPr>
                <a:noFill/>
                <a:tableStyleId>{C2676924-E4F3-40DA-A7A9-725834D815CE}</a:tableStyleId>
              </a:tblPr>
              <a:tblGrid>
                <a:gridCol w="2003225">
                  <a:extLst>
                    <a:ext uri="{9D8B030D-6E8A-4147-A177-3AD203B41FA5}">
                      <a16:colId xmlns:a16="http://schemas.microsoft.com/office/drawing/2014/main" val="20000"/>
                    </a:ext>
                  </a:extLst>
                </a:gridCol>
                <a:gridCol w="2003225">
                  <a:extLst>
                    <a:ext uri="{9D8B030D-6E8A-4147-A177-3AD203B41FA5}">
                      <a16:colId xmlns:a16="http://schemas.microsoft.com/office/drawing/2014/main" val="20001"/>
                    </a:ext>
                  </a:extLst>
                </a:gridCol>
                <a:gridCol w="2003225">
                  <a:extLst>
                    <a:ext uri="{9D8B030D-6E8A-4147-A177-3AD203B41FA5}">
                      <a16:colId xmlns:a16="http://schemas.microsoft.com/office/drawing/2014/main" val="20002"/>
                    </a:ext>
                  </a:extLst>
                </a:gridCol>
                <a:gridCol w="2003225">
                  <a:extLst>
                    <a:ext uri="{9D8B030D-6E8A-4147-A177-3AD203B41FA5}">
                      <a16:colId xmlns:a16="http://schemas.microsoft.com/office/drawing/2014/main" val="20003"/>
                    </a:ext>
                  </a:extLst>
                </a:gridCol>
              </a:tblGrid>
              <a:tr h="651645">
                <a:tc>
                  <a:txBody>
                    <a:bodyPr/>
                    <a:lstStyle/>
                    <a:p>
                      <a:pPr marL="0" lvl="0" indent="0" algn="l" rtl="0">
                        <a:spcBef>
                          <a:spcPts val="0"/>
                        </a:spcBef>
                        <a:spcAft>
                          <a:spcPts val="0"/>
                        </a:spcAft>
                        <a:buNone/>
                      </a:pPr>
                      <a:r>
                        <a:rPr lang="en-CA" sz="1600" b="1"/>
                        <a:t>Drug</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Dialyzability</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Recommended in Dialysis?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Notes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26947">
                <a:tc>
                  <a:txBody>
                    <a:bodyPr/>
                    <a:lstStyle/>
                    <a:p>
                      <a:pPr marL="0" lvl="0" indent="0" algn="l" rtl="0">
                        <a:spcBef>
                          <a:spcPts val="0"/>
                        </a:spcBef>
                        <a:spcAft>
                          <a:spcPts val="0"/>
                        </a:spcAft>
                        <a:buNone/>
                      </a:pPr>
                      <a:r>
                        <a:rPr lang="en-CA" sz="1600" b="1"/>
                        <a:t>Gabapentin</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32% cleared</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4B400"/>
                    </a:solidFill>
                  </a:tcPr>
                </a:tc>
                <a:tc>
                  <a:txBody>
                    <a:bodyPr/>
                    <a:lstStyle/>
                    <a:p>
                      <a:pPr marL="0" lvl="0" indent="0" algn="l" rtl="0">
                        <a:spcBef>
                          <a:spcPts val="0"/>
                        </a:spcBef>
                        <a:spcAft>
                          <a:spcPts val="0"/>
                        </a:spcAft>
                        <a:buNone/>
                      </a:pPr>
                      <a:r>
                        <a:rPr lang="en-CA" sz="1600" dirty="0"/>
                        <a:t>Doses given following dialysis with max 300mg</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91396">
                <a:tc>
                  <a:txBody>
                    <a:bodyPr/>
                    <a:lstStyle/>
                    <a:p>
                      <a:pPr marL="0" lvl="0" indent="0" algn="l" rtl="0">
                        <a:spcBef>
                          <a:spcPts val="0"/>
                        </a:spcBef>
                        <a:spcAft>
                          <a:spcPts val="0"/>
                        </a:spcAft>
                        <a:buNone/>
                      </a:pPr>
                      <a:r>
                        <a:rPr lang="en-CA" sz="1600" b="1"/>
                        <a:t>Pregabalin</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dirty="0"/>
                        <a:t>Highly cleared</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4B400"/>
                    </a:solidFill>
                  </a:tcPr>
                </a:tc>
                <a:tc>
                  <a:txBody>
                    <a:bodyPr/>
                    <a:lstStyle/>
                    <a:p>
                      <a:pPr marL="0" lvl="0" indent="0" algn="l" rtl="0">
                        <a:spcBef>
                          <a:spcPts val="0"/>
                        </a:spcBef>
                        <a:spcAft>
                          <a:spcPts val="0"/>
                        </a:spcAft>
                        <a:buNone/>
                      </a:pPr>
                      <a:r>
                        <a:rPr lang="en-CA" sz="1600"/>
                        <a:t>Doses given following dialysis with max 75mg </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91396">
                <a:tc>
                  <a:txBody>
                    <a:bodyPr/>
                    <a:lstStyle/>
                    <a:p>
                      <a:pPr marL="0" lvl="0" indent="0" algn="l" rtl="0">
                        <a:spcBef>
                          <a:spcPts val="0"/>
                        </a:spcBef>
                        <a:spcAft>
                          <a:spcPts val="0"/>
                        </a:spcAft>
                        <a:buNone/>
                      </a:pPr>
                      <a:r>
                        <a:rPr lang="en-CA" sz="1600" b="1"/>
                        <a:t>Acetaminophen</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66% cleared</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CA" sz="1600" dirty="0"/>
                        <a:t>650mg q4-8h with dose given after dialysis session</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36508">
                <a:tc>
                  <a:txBody>
                    <a:bodyPr/>
                    <a:lstStyle/>
                    <a:p>
                      <a:pPr marL="0" lvl="0" indent="0" algn="l" rtl="0">
                        <a:spcBef>
                          <a:spcPts val="0"/>
                        </a:spcBef>
                        <a:spcAft>
                          <a:spcPts val="0"/>
                        </a:spcAft>
                        <a:buNone/>
                      </a:pPr>
                      <a:r>
                        <a:rPr lang="en-CA" sz="1600" b="1" dirty="0"/>
                        <a:t>NSAIDs</a:t>
                      </a:r>
                      <a:endParaRPr sz="1600" b="1"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Ranges depending on NSAID</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2">
                        <a:lumMod val="60000"/>
                        <a:lumOff val="40000"/>
                      </a:schemeClr>
                    </a:solidFill>
                  </a:tcPr>
                </a:tc>
                <a:tc>
                  <a:txBody>
                    <a:bodyPr/>
                    <a:lstStyle/>
                    <a:p>
                      <a:pPr marL="0" lvl="0" indent="0" algn="l" rtl="0">
                        <a:spcBef>
                          <a:spcPts val="0"/>
                        </a:spcBef>
                        <a:spcAft>
                          <a:spcPts val="0"/>
                        </a:spcAft>
                        <a:buNone/>
                      </a:pPr>
                      <a:r>
                        <a:rPr lang="en-CA" sz="1600" dirty="0"/>
                        <a:t>Significant renal toxicity</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 name="Google Shape;301;g289e98707f3_0_59">
            <a:extLst>
              <a:ext uri="{FF2B5EF4-FFF2-40B4-BE49-F238E27FC236}">
                <a16:creationId xmlns:a16="http://schemas.microsoft.com/office/drawing/2014/main" id="{A4680B4D-F538-384B-5B62-A52D51831126}"/>
              </a:ext>
            </a:extLst>
          </p:cNvPr>
          <p:cNvGraphicFramePr/>
          <p:nvPr>
            <p:extLst>
              <p:ext uri="{D42A27DB-BD31-4B8C-83A1-F6EECF244321}">
                <p14:modId xmlns:p14="http://schemas.microsoft.com/office/powerpoint/2010/main" val="2882781457"/>
              </p:ext>
            </p:extLst>
          </p:nvPr>
        </p:nvGraphicFramePr>
        <p:xfrm>
          <a:off x="968088" y="1295916"/>
          <a:ext cx="7207824" cy="396210"/>
        </p:xfrm>
        <a:graphic>
          <a:graphicData uri="http://schemas.openxmlformats.org/drawingml/2006/table">
            <a:tbl>
              <a:tblPr>
                <a:noFill/>
                <a:tableStyleId>{C2676924-E4F3-40DA-A7A9-725834D815CE}</a:tableStyleId>
              </a:tblPr>
              <a:tblGrid>
                <a:gridCol w="1801956">
                  <a:extLst>
                    <a:ext uri="{9D8B030D-6E8A-4147-A177-3AD203B41FA5}">
                      <a16:colId xmlns:a16="http://schemas.microsoft.com/office/drawing/2014/main" val="20000"/>
                    </a:ext>
                  </a:extLst>
                </a:gridCol>
                <a:gridCol w="1801956">
                  <a:extLst>
                    <a:ext uri="{9D8B030D-6E8A-4147-A177-3AD203B41FA5}">
                      <a16:colId xmlns:a16="http://schemas.microsoft.com/office/drawing/2014/main" val="4067217380"/>
                    </a:ext>
                  </a:extLst>
                </a:gridCol>
                <a:gridCol w="1801956">
                  <a:extLst>
                    <a:ext uri="{9D8B030D-6E8A-4147-A177-3AD203B41FA5}">
                      <a16:colId xmlns:a16="http://schemas.microsoft.com/office/drawing/2014/main" val="3298604362"/>
                    </a:ext>
                  </a:extLst>
                </a:gridCol>
                <a:gridCol w="1801956">
                  <a:extLst>
                    <a:ext uri="{9D8B030D-6E8A-4147-A177-3AD203B41FA5}">
                      <a16:colId xmlns:a16="http://schemas.microsoft.com/office/drawing/2014/main" val="726406877"/>
                    </a:ext>
                  </a:extLst>
                </a:gridCol>
              </a:tblGrid>
              <a:tr h="391963">
                <a:tc>
                  <a:txBody>
                    <a:bodyPr/>
                    <a:lstStyle/>
                    <a:p>
                      <a:pPr marL="0" lvl="0" indent="0" algn="l" rtl="0">
                        <a:spcBef>
                          <a:spcPts val="0"/>
                        </a:spcBef>
                        <a:spcAft>
                          <a:spcPts val="0"/>
                        </a:spcAft>
                        <a:buNone/>
                      </a:pPr>
                      <a:r>
                        <a:rPr lang="en-CA" dirty="0"/>
                        <a:t>LEGEND</a:t>
                      </a:r>
                      <a:endParaRPr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SAFE TO USE</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DOSE ADJUST</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 NOT USE</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FD24623-60A8-9F61-2493-48DFBA27F77A}"/>
            </a:ext>
          </a:extLst>
        </p:cNvPr>
        <p:cNvGrpSpPr/>
        <p:nvPr/>
      </p:nvGrpSpPr>
      <p:grpSpPr>
        <a:xfrm>
          <a:off x="0" y="0"/>
          <a:ext cx="0" cy="0"/>
          <a:chOff x="0" y="0"/>
          <a:chExt cx="0" cy="0"/>
        </a:xfrm>
      </p:grpSpPr>
      <p:sp>
        <p:nvSpPr>
          <p:cNvPr id="315" name="Google Shape;315;g289e98707f3_0_53">
            <a:extLst>
              <a:ext uri="{FF2B5EF4-FFF2-40B4-BE49-F238E27FC236}">
                <a16:creationId xmlns:a16="http://schemas.microsoft.com/office/drawing/2014/main" id="{17F28117-E3DE-89A4-7194-1A634AA81167}"/>
              </a:ext>
            </a:extLst>
          </p:cNvPr>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Non-opioid analgesia in ESRD on Dialysis</a:t>
            </a:r>
            <a:r>
              <a:rPr lang="en-CA" sz="4000" baseline="30000" dirty="0"/>
              <a:t>17,18,19,20</a:t>
            </a:r>
            <a:endParaRPr sz="4000" dirty="0"/>
          </a:p>
        </p:txBody>
      </p:sp>
      <p:graphicFrame>
        <p:nvGraphicFramePr>
          <p:cNvPr id="316" name="Google Shape;316;g289e98707f3_0_53">
            <a:extLst>
              <a:ext uri="{FF2B5EF4-FFF2-40B4-BE49-F238E27FC236}">
                <a16:creationId xmlns:a16="http://schemas.microsoft.com/office/drawing/2014/main" id="{306E913C-C31A-F6B6-E7DE-EDB9851F7CE9}"/>
              </a:ext>
            </a:extLst>
          </p:cNvPr>
          <p:cNvGraphicFramePr/>
          <p:nvPr>
            <p:extLst>
              <p:ext uri="{D42A27DB-BD31-4B8C-83A1-F6EECF244321}">
                <p14:modId xmlns:p14="http://schemas.microsoft.com/office/powerpoint/2010/main" val="3915532651"/>
              </p:ext>
            </p:extLst>
          </p:nvPr>
        </p:nvGraphicFramePr>
        <p:xfrm>
          <a:off x="628650" y="2609550"/>
          <a:ext cx="8012900" cy="3403243"/>
        </p:xfrm>
        <a:graphic>
          <a:graphicData uri="http://schemas.openxmlformats.org/drawingml/2006/table">
            <a:tbl>
              <a:tblPr>
                <a:noFill/>
                <a:tableStyleId>{C2676924-E4F3-40DA-A7A9-725834D815CE}</a:tableStyleId>
              </a:tblPr>
              <a:tblGrid>
                <a:gridCol w="2003225">
                  <a:extLst>
                    <a:ext uri="{9D8B030D-6E8A-4147-A177-3AD203B41FA5}">
                      <a16:colId xmlns:a16="http://schemas.microsoft.com/office/drawing/2014/main" val="20000"/>
                    </a:ext>
                  </a:extLst>
                </a:gridCol>
                <a:gridCol w="2003225">
                  <a:extLst>
                    <a:ext uri="{9D8B030D-6E8A-4147-A177-3AD203B41FA5}">
                      <a16:colId xmlns:a16="http://schemas.microsoft.com/office/drawing/2014/main" val="20001"/>
                    </a:ext>
                  </a:extLst>
                </a:gridCol>
                <a:gridCol w="2003225">
                  <a:extLst>
                    <a:ext uri="{9D8B030D-6E8A-4147-A177-3AD203B41FA5}">
                      <a16:colId xmlns:a16="http://schemas.microsoft.com/office/drawing/2014/main" val="20002"/>
                    </a:ext>
                  </a:extLst>
                </a:gridCol>
                <a:gridCol w="2003225">
                  <a:extLst>
                    <a:ext uri="{9D8B030D-6E8A-4147-A177-3AD203B41FA5}">
                      <a16:colId xmlns:a16="http://schemas.microsoft.com/office/drawing/2014/main" val="20003"/>
                    </a:ext>
                  </a:extLst>
                </a:gridCol>
              </a:tblGrid>
              <a:tr h="651645">
                <a:tc>
                  <a:txBody>
                    <a:bodyPr/>
                    <a:lstStyle/>
                    <a:p>
                      <a:pPr marL="0" lvl="0" indent="0" algn="l" rtl="0">
                        <a:spcBef>
                          <a:spcPts val="0"/>
                        </a:spcBef>
                        <a:spcAft>
                          <a:spcPts val="0"/>
                        </a:spcAft>
                        <a:buNone/>
                      </a:pPr>
                      <a:r>
                        <a:rPr lang="en-CA" sz="1600" b="1"/>
                        <a:t>Drug</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Dialyzability</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Recommended in Dialysis?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Notes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26947">
                <a:tc>
                  <a:txBody>
                    <a:bodyPr/>
                    <a:lstStyle/>
                    <a:p>
                      <a:pPr marL="0" lvl="0" indent="0" algn="l" rtl="0">
                        <a:spcBef>
                          <a:spcPts val="0"/>
                        </a:spcBef>
                        <a:spcAft>
                          <a:spcPts val="0"/>
                        </a:spcAft>
                        <a:buNone/>
                      </a:pPr>
                      <a:r>
                        <a:rPr lang="en-CA" sz="1600" b="1" dirty="0"/>
                        <a:t>Cannabinoids</a:t>
                      </a:r>
                      <a:endParaRPr sz="1600" b="1"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dirty="0"/>
                        <a:t>Limited clearance</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CA" sz="1600" dirty="0"/>
                        <a:t>Cautious dosing due to sedating side effects</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91396">
                <a:tc>
                  <a:txBody>
                    <a:bodyPr/>
                    <a:lstStyle/>
                    <a:p>
                      <a:pPr marL="0" lvl="0" indent="0" algn="l" rtl="0">
                        <a:spcBef>
                          <a:spcPts val="0"/>
                        </a:spcBef>
                        <a:spcAft>
                          <a:spcPts val="0"/>
                        </a:spcAft>
                        <a:buNone/>
                      </a:pPr>
                      <a:r>
                        <a:rPr lang="en-CA" sz="1600" b="1" dirty="0"/>
                        <a:t>Venlafaxine</a:t>
                      </a:r>
                      <a:endParaRPr sz="1600" b="1"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dirty="0"/>
                        <a:t>Limited clearance</a:t>
                      </a:r>
                      <a:r>
                        <a:rPr lang="en-CA" sz="1600" baseline="30000" dirty="0"/>
                        <a:t>30</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rgbClr val="F4B400"/>
                    </a:solidFill>
                  </a:tcPr>
                </a:tc>
                <a:tc>
                  <a:txBody>
                    <a:bodyPr/>
                    <a:lstStyle/>
                    <a:p>
                      <a:pPr marL="0" lvl="0" indent="0" algn="l" rtl="0">
                        <a:spcBef>
                          <a:spcPts val="0"/>
                        </a:spcBef>
                        <a:spcAft>
                          <a:spcPts val="0"/>
                        </a:spcAft>
                        <a:buNone/>
                      </a:pPr>
                      <a:r>
                        <a:rPr lang="en-CA" sz="1600" dirty="0"/>
                        <a:t>Clearance decreased by ~50% in ESRD</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91396">
                <a:tc>
                  <a:txBody>
                    <a:bodyPr/>
                    <a:lstStyle/>
                    <a:p>
                      <a:pPr marL="0" lvl="0" indent="0" algn="l" rtl="0">
                        <a:spcBef>
                          <a:spcPts val="0"/>
                        </a:spcBef>
                        <a:spcAft>
                          <a:spcPts val="0"/>
                        </a:spcAft>
                        <a:buNone/>
                      </a:pPr>
                      <a:r>
                        <a:rPr lang="en-CA" sz="1600" b="1" dirty="0"/>
                        <a:t>Duloxetine</a:t>
                      </a:r>
                      <a:endParaRPr sz="1600" b="1"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dirty="0"/>
                        <a:t>Limited clearance</a:t>
                      </a:r>
                      <a:endParaRPr sz="1600" dirty="0"/>
                    </a:p>
                  </a:txBody>
                  <a:tcPr marL="91425" marR="91425" marT="91425" marB="91425">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2">
                        <a:lumMod val="60000"/>
                        <a:lumOff val="40000"/>
                      </a:schemeClr>
                    </a:solidFill>
                  </a:tcPr>
                </a:tc>
                <a:tc>
                  <a:txBody>
                    <a:bodyPr/>
                    <a:lstStyle/>
                    <a:p>
                      <a:pPr marL="0" lvl="0" indent="0" algn="l" rtl="0">
                        <a:spcBef>
                          <a:spcPts val="0"/>
                        </a:spcBef>
                        <a:spcAft>
                          <a:spcPts val="0"/>
                        </a:spcAft>
                        <a:buNone/>
                      </a:pPr>
                      <a:endParaRPr sz="1600" dirty="0"/>
                    </a:p>
                  </a:txBody>
                  <a:tcPr marL="91425" marR="91425" marT="91425" marB="91425">
                    <a:lnL w="28575" cap="flat" cmpd="sng" algn="ctr">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4034608275"/>
                  </a:ext>
                </a:extLst>
              </a:tr>
            </a:tbl>
          </a:graphicData>
        </a:graphic>
      </p:graphicFrame>
      <p:graphicFrame>
        <p:nvGraphicFramePr>
          <p:cNvPr id="3" name="Google Shape;301;g289e98707f3_0_59">
            <a:extLst>
              <a:ext uri="{FF2B5EF4-FFF2-40B4-BE49-F238E27FC236}">
                <a16:creationId xmlns:a16="http://schemas.microsoft.com/office/drawing/2014/main" id="{72B4DD05-2D6A-843D-2628-EA7A5DB31BEA}"/>
              </a:ext>
            </a:extLst>
          </p:cNvPr>
          <p:cNvGraphicFramePr/>
          <p:nvPr>
            <p:extLst>
              <p:ext uri="{D42A27DB-BD31-4B8C-83A1-F6EECF244321}">
                <p14:modId xmlns:p14="http://schemas.microsoft.com/office/powerpoint/2010/main" val="1567109725"/>
              </p:ext>
            </p:extLst>
          </p:nvPr>
        </p:nvGraphicFramePr>
        <p:xfrm>
          <a:off x="1031188" y="1815489"/>
          <a:ext cx="7207824" cy="396210"/>
        </p:xfrm>
        <a:graphic>
          <a:graphicData uri="http://schemas.openxmlformats.org/drawingml/2006/table">
            <a:tbl>
              <a:tblPr>
                <a:noFill/>
                <a:tableStyleId>{C2676924-E4F3-40DA-A7A9-725834D815CE}</a:tableStyleId>
              </a:tblPr>
              <a:tblGrid>
                <a:gridCol w="1801956">
                  <a:extLst>
                    <a:ext uri="{9D8B030D-6E8A-4147-A177-3AD203B41FA5}">
                      <a16:colId xmlns:a16="http://schemas.microsoft.com/office/drawing/2014/main" val="20000"/>
                    </a:ext>
                  </a:extLst>
                </a:gridCol>
                <a:gridCol w="1801956">
                  <a:extLst>
                    <a:ext uri="{9D8B030D-6E8A-4147-A177-3AD203B41FA5}">
                      <a16:colId xmlns:a16="http://schemas.microsoft.com/office/drawing/2014/main" val="4067217380"/>
                    </a:ext>
                  </a:extLst>
                </a:gridCol>
                <a:gridCol w="1801956">
                  <a:extLst>
                    <a:ext uri="{9D8B030D-6E8A-4147-A177-3AD203B41FA5}">
                      <a16:colId xmlns:a16="http://schemas.microsoft.com/office/drawing/2014/main" val="3298604362"/>
                    </a:ext>
                  </a:extLst>
                </a:gridCol>
                <a:gridCol w="1801956">
                  <a:extLst>
                    <a:ext uri="{9D8B030D-6E8A-4147-A177-3AD203B41FA5}">
                      <a16:colId xmlns:a16="http://schemas.microsoft.com/office/drawing/2014/main" val="726406877"/>
                    </a:ext>
                  </a:extLst>
                </a:gridCol>
              </a:tblGrid>
              <a:tr h="391963">
                <a:tc>
                  <a:txBody>
                    <a:bodyPr/>
                    <a:lstStyle/>
                    <a:p>
                      <a:pPr marL="0" lvl="0" indent="0" algn="l" rtl="0">
                        <a:spcBef>
                          <a:spcPts val="0"/>
                        </a:spcBef>
                        <a:spcAft>
                          <a:spcPts val="0"/>
                        </a:spcAft>
                        <a:buNone/>
                      </a:pPr>
                      <a:r>
                        <a:rPr lang="en-CA" dirty="0"/>
                        <a:t>LEGEND</a:t>
                      </a:r>
                      <a:endParaRPr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SAFE TO USE</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DOSE ADJUST</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 NOT USE</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07573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4ddfa1af05_0_1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Opioid Analgesia in ESRD on Dialysis</a:t>
            </a:r>
            <a:r>
              <a:rPr lang="en-CA" sz="4000" baseline="30000" dirty="0"/>
              <a:t>17,18,19,20</a:t>
            </a:r>
            <a:endParaRPr sz="4000" dirty="0"/>
          </a:p>
        </p:txBody>
      </p:sp>
      <p:graphicFrame>
        <p:nvGraphicFramePr>
          <p:cNvPr id="323" name="Google Shape;323;g24ddfa1af05_0_15"/>
          <p:cNvGraphicFramePr/>
          <p:nvPr>
            <p:extLst>
              <p:ext uri="{D42A27DB-BD31-4B8C-83A1-F6EECF244321}">
                <p14:modId xmlns:p14="http://schemas.microsoft.com/office/powerpoint/2010/main" val="1093429976"/>
              </p:ext>
            </p:extLst>
          </p:nvPr>
        </p:nvGraphicFramePr>
        <p:xfrm>
          <a:off x="628650" y="2298890"/>
          <a:ext cx="8012900" cy="3742335"/>
        </p:xfrm>
        <a:graphic>
          <a:graphicData uri="http://schemas.openxmlformats.org/drawingml/2006/table">
            <a:tbl>
              <a:tblPr>
                <a:noFill/>
                <a:tableStyleId>{C2676924-E4F3-40DA-A7A9-725834D815CE}</a:tableStyleId>
              </a:tblPr>
              <a:tblGrid>
                <a:gridCol w="2003225">
                  <a:extLst>
                    <a:ext uri="{9D8B030D-6E8A-4147-A177-3AD203B41FA5}">
                      <a16:colId xmlns:a16="http://schemas.microsoft.com/office/drawing/2014/main" val="20000"/>
                    </a:ext>
                  </a:extLst>
                </a:gridCol>
                <a:gridCol w="2003225">
                  <a:extLst>
                    <a:ext uri="{9D8B030D-6E8A-4147-A177-3AD203B41FA5}">
                      <a16:colId xmlns:a16="http://schemas.microsoft.com/office/drawing/2014/main" val="20001"/>
                    </a:ext>
                  </a:extLst>
                </a:gridCol>
                <a:gridCol w="2003225">
                  <a:extLst>
                    <a:ext uri="{9D8B030D-6E8A-4147-A177-3AD203B41FA5}">
                      <a16:colId xmlns:a16="http://schemas.microsoft.com/office/drawing/2014/main" val="20002"/>
                    </a:ext>
                  </a:extLst>
                </a:gridCol>
                <a:gridCol w="2003225">
                  <a:extLst>
                    <a:ext uri="{9D8B030D-6E8A-4147-A177-3AD203B41FA5}">
                      <a16:colId xmlns:a16="http://schemas.microsoft.com/office/drawing/2014/main" val="20003"/>
                    </a:ext>
                  </a:extLst>
                </a:gridCol>
              </a:tblGrid>
              <a:tr h="672500">
                <a:tc>
                  <a:txBody>
                    <a:bodyPr/>
                    <a:lstStyle/>
                    <a:p>
                      <a:pPr marL="0" lvl="0" indent="0" algn="l" rtl="0">
                        <a:spcBef>
                          <a:spcPts val="0"/>
                        </a:spcBef>
                        <a:spcAft>
                          <a:spcPts val="0"/>
                        </a:spcAft>
                        <a:buNone/>
                      </a:pPr>
                      <a:r>
                        <a:rPr lang="en-CA" sz="1600" b="1"/>
                        <a:t>Drug</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Dialyzability</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Recommended in Dialysis?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Notes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74500">
                <a:tc>
                  <a:txBody>
                    <a:bodyPr/>
                    <a:lstStyle/>
                    <a:p>
                      <a:pPr marL="0" lvl="0" indent="0" algn="l" rtl="0">
                        <a:spcBef>
                          <a:spcPts val="0"/>
                        </a:spcBef>
                        <a:spcAft>
                          <a:spcPts val="0"/>
                        </a:spcAft>
                        <a:buNone/>
                      </a:pPr>
                      <a:r>
                        <a:rPr lang="en-CA" sz="1600" b="1"/>
                        <a:t>Morphine</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21-50%</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2">
                        <a:lumMod val="60000"/>
                        <a:lumOff val="40000"/>
                      </a:schemeClr>
                    </a:solidFill>
                  </a:tcPr>
                </a:tc>
                <a:tc>
                  <a:txBody>
                    <a:bodyPr/>
                    <a:lstStyle/>
                    <a:p>
                      <a:pPr marL="0" lvl="0" indent="0" algn="l" rtl="0">
                        <a:spcBef>
                          <a:spcPts val="0"/>
                        </a:spcBef>
                        <a:spcAft>
                          <a:spcPts val="0"/>
                        </a:spcAft>
                        <a:buNone/>
                      </a:pPr>
                      <a:r>
                        <a:rPr lang="en-CA" sz="1600"/>
                        <a:t>M3G and M6G will cause significant toxicity</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37125">
                <a:tc>
                  <a:txBody>
                    <a:bodyPr/>
                    <a:lstStyle/>
                    <a:p>
                      <a:pPr marL="0" lvl="0" indent="0" algn="l" rtl="0">
                        <a:spcBef>
                          <a:spcPts val="0"/>
                        </a:spcBef>
                        <a:spcAft>
                          <a:spcPts val="0"/>
                        </a:spcAft>
                        <a:buNone/>
                      </a:pPr>
                      <a:r>
                        <a:rPr lang="en-CA" sz="1600" b="1"/>
                        <a:t>Oxycodone</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33-53%</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CA" sz="1600" dirty="0">
                          <a:solidFill>
                            <a:schemeClr val="dk1"/>
                          </a:solidFill>
                        </a:rPr>
                        <a:t>✔</a:t>
                      </a:r>
                    </a:p>
                    <a:p>
                      <a:pPr marL="0" lvl="0" indent="0" algn="l" rtl="0">
                        <a:spcBef>
                          <a:spcPts val="0"/>
                        </a:spcBef>
                        <a:spcAft>
                          <a:spcPts val="0"/>
                        </a:spcAft>
                        <a:buNone/>
                      </a:pPr>
                      <a:r>
                        <a:rPr lang="en-CA" sz="1600" dirty="0"/>
                        <a:t>dose q4-6h</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4B400"/>
                    </a:solidFill>
                  </a:tcPr>
                </a:tc>
                <a:tc>
                  <a:txBody>
                    <a:bodyPr/>
                    <a:lstStyle/>
                    <a:p>
                      <a:pPr marL="0" lvl="0" indent="0" algn="l" rtl="0">
                        <a:spcBef>
                          <a:spcPts val="0"/>
                        </a:spcBef>
                        <a:spcAft>
                          <a:spcPts val="0"/>
                        </a:spcAft>
                        <a:buNone/>
                      </a:pPr>
                      <a:r>
                        <a:rPr lang="en-CA" sz="1600"/>
                        <a:t>May require supplemental dose following HD*</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11100">
                <a:tc>
                  <a:txBody>
                    <a:bodyPr/>
                    <a:lstStyle/>
                    <a:p>
                      <a:pPr marL="0" lvl="0" indent="0" algn="l" rtl="0">
                        <a:spcBef>
                          <a:spcPts val="0"/>
                        </a:spcBef>
                        <a:spcAft>
                          <a:spcPts val="0"/>
                        </a:spcAft>
                        <a:buNone/>
                      </a:pPr>
                      <a:r>
                        <a:rPr lang="en-CA" sz="1600" b="1"/>
                        <a:t>Hydromorphone</a:t>
                      </a:r>
                      <a:endParaRPr sz="1600" b="1"/>
                    </a:p>
                    <a:p>
                      <a:pPr marL="0" lvl="0" indent="0" algn="l" rtl="0">
                        <a:spcBef>
                          <a:spcPts val="0"/>
                        </a:spcBef>
                        <a:spcAft>
                          <a:spcPts val="0"/>
                        </a:spcAft>
                        <a:buNone/>
                      </a:pP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60%</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CA" sz="1600" dirty="0">
                          <a:solidFill>
                            <a:schemeClr val="dk1"/>
                          </a:solidFill>
                        </a:rPr>
                        <a:t>✔</a:t>
                      </a:r>
                    </a:p>
                    <a:p>
                      <a:pPr marL="0" lvl="0" indent="0" algn="l" rtl="0">
                        <a:spcBef>
                          <a:spcPts val="0"/>
                        </a:spcBef>
                        <a:spcAft>
                          <a:spcPts val="0"/>
                        </a:spcAft>
                        <a:buNone/>
                      </a:pPr>
                      <a:r>
                        <a:rPr lang="en-CA" sz="1600" dirty="0"/>
                        <a:t>reduce dosing by 50% and dose q4-6h</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4B400"/>
                    </a:solidFill>
                  </a:tcPr>
                </a:tc>
                <a:tc>
                  <a:txBody>
                    <a:bodyPr/>
                    <a:lstStyle/>
                    <a:p>
                      <a:pPr marL="0" lvl="0" indent="0" algn="l" rtl="0">
                        <a:spcBef>
                          <a:spcPts val="0"/>
                        </a:spcBef>
                        <a:spcAft>
                          <a:spcPts val="0"/>
                        </a:spcAft>
                        <a:buNone/>
                      </a:pPr>
                      <a:r>
                        <a:rPr lang="en-CA" sz="1600" dirty="0"/>
                        <a:t>May require supplemental dose following HD*</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24" name="Google Shape;324;g24ddfa1af05_0_15"/>
          <p:cNvSpPr txBox="1"/>
          <p:nvPr/>
        </p:nvSpPr>
        <p:spPr>
          <a:xfrm>
            <a:off x="7018350" y="5637425"/>
            <a:ext cx="1547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latin typeface="Calibri"/>
                <a:ea typeface="Calibri"/>
                <a:cs typeface="Calibri"/>
                <a:sym typeface="Calibri"/>
              </a:rPr>
              <a:t>*Not well studied</a:t>
            </a:r>
            <a:endParaRPr>
              <a:latin typeface="Calibri"/>
              <a:ea typeface="Calibri"/>
              <a:cs typeface="Calibri"/>
              <a:sym typeface="Calibri"/>
            </a:endParaRPr>
          </a:p>
        </p:txBody>
      </p:sp>
      <p:graphicFrame>
        <p:nvGraphicFramePr>
          <p:cNvPr id="2" name="Google Shape;301;g289e98707f3_0_59">
            <a:extLst>
              <a:ext uri="{FF2B5EF4-FFF2-40B4-BE49-F238E27FC236}">
                <a16:creationId xmlns:a16="http://schemas.microsoft.com/office/drawing/2014/main" id="{466FD6B2-D2E3-FD52-7A39-9474795C0BBA}"/>
              </a:ext>
            </a:extLst>
          </p:cNvPr>
          <p:cNvGraphicFramePr/>
          <p:nvPr>
            <p:extLst>
              <p:ext uri="{D42A27DB-BD31-4B8C-83A1-F6EECF244321}">
                <p14:modId xmlns:p14="http://schemas.microsoft.com/office/powerpoint/2010/main" val="1961713503"/>
              </p:ext>
            </p:extLst>
          </p:nvPr>
        </p:nvGraphicFramePr>
        <p:xfrm>
          <a:off x="1031188" y="1660159"/>
          <a:ext cx="7207824" cy="396210"/>
        </p:xfrm>
        <a:graphic>
          <a:graphicData uri="http://schemas.openxmlformats.org/drawingml/2006/table">
            <a:tbl>
              <a:tblPr>
                <a:noFill/>
                <a:tableStyleId>{C2676924-E4F3-40DA-A7A9-725834D815CE}</a:tableStyleId>
              </a:tblPr>
              <a:tblGrid>
                <a:gridCol w="1801956">
                  <a:extLst>
                    <a:ext uri="{9D8B030D-6E8A-4147-A177-3AD203B41FA5}">
                      <a16:colId xmlns:a16="http://schemas.microsoft.com/office/drawing/2014/main" val="20000"/>
                    </a:ext>
                  </a:extLst>
                </a:gridCol>
                <a:gridCol w="1801956">
                  <a:extLst>
                    <a:ext uri="{9D8B030D-6E8A-4147-A177-3AD203B41FA5}">
                      <a16:colId xmlns:a16="http://schemas.microsoft.com/office/drawing/2014/main" val="4067217380"/>
                    </a:ext>
                  </a:extLst>
                </a:gridCol>
                <a:gridCol w="1801956">
                  <a:extLst>
                    <a:ext uri="{9D8B030D-6E8A-4147-A177-3AD203B41FA5}">
                      <a16:colId xmlns:a16="http://schemas.microsoft.com/office/drawing/2014/main" val="3298604362"/>
                    </a:ext>
                  </a:extLst>
                </a:gridCol>
                <a:gridCol w="1801956">
                  <a:extLst>
                    <a:ext uri="{9D8B030D-6E8A-4147-A177-3AD203B41FA5}">
                      <a16:colId xmlns:a16="http://schemas.microsoft.com/office/drawing/2014/main" val="726406877"/>
                    </a:ext>
                  </a:extLst>
                </a:gridCol>
              </a:tblGrid>
              <a:tr h="391963">
                <a:tc>
                  <a:txBody>
                    <a:bodyPr/>
                    <a:lstStyle/>
                    <a:p>
                      <a:pPr marL="0" lvl="0" indent="0" algn="l" rtl="0">
                        <a:spcBef>
                          <a:spcPts val="0"/>
                        </a:spcBef>
                        <a:spcAft>
                          <a:spcPts val="0"/>
                        </a:spcAft>
                        <a:buNone/>
                      </a:pPr>
                      <a:r>
                        <a:rPr lang="en-CA" dirty="0"/>
                        <a:t>LEGEND</a:t>
                      </a:r>
                      <a:endParaRPr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SAFE TO USE</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DOSE ADJUST</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 NOT USE</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4ddfa1af05_0_2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Opioid Analgesia in ESRD on Dialysis</a:t>
            </a:r>
            <a:r>
              <a:rPr lang="en-CA" sz="4000" baseline="30000" dirty="0"/>
              <a:t>17,18,19,20</a:t>
            </a:r>
            <a:endParaRPr sz="4000" dirty="0"/>
          </a:p>
        </p:txBody>
      </p:sp>
      <p:graphicFrame>
        <p:nvGraphicFramePr>
          <p:cNvPr id="331" name="Google Shape;331;g24ddfa1af05_0_22"/>
          <p:cNvGraphicFramePr/>
          <p:nvPr>
            <p:extLst>
              <p:ext uri="{D42A27DB-BD31-4B8C-83A1-F6EECF244321}">
                <p14:modId xmlns:p14="http://schemas.microsoft.com/office/powerpoint/2010/main" val="167394302"/>
              </p:ext>
            </p:extLst>
          </p:nvPr>
        </p:nvGraphicFramePr>
        <p:xfrm>
          <a:off x="628650" y="2162313"/>
          <a:ext cx="8012900" cy="3704960"/>
        </p:xfrm>
        <a:graphic>
          <a:graphicData uri="http://schemas.openxmlformats.org/drawingml/2006/table">
            <a:tbl>
              <a:tblPr>
                <a:noFill/>
                <a:tableStyleId>{C2676924-E4F3-40DA-A7A9-725834D815CE}</a:tableStyleId>
              </a:tblPr>
              <a:tblGrid>
                <a:gridCol w="2003225">
                  <a:extLst>
                    <a:ext uri="{9D8B030D-6E8A-4147-A177-3AD203B41FA5}">
                      <a16:colId xmlns:a16="http://schemas.microsoft.com/office/drawing/2014/main" val="20000"/>
                    </a:ext>
                  </a:extLst>
                </a:gridCol>
                <a:gridCol w="2003225">
                  <a:extLst>
                    <a:ext uri="{9D8B030D-6E8A-4147-A177-3AD203B41FA5}">
                      <a16:colId xmlns:a16="http://schemas.microsoft.com/office/drawing/2014/main" val="20001"/>
                    </a:ext>
                  </a:extLst>
                </a:gridCol>
                <a:gridCol w="2003225">
                  <a:extLst>
                    <a:ext uri="{9D8B030D-6E8A-4147-A177-3AD203B41FA5}">
                      <a16:colId xmlns:a16="http://schemas.microsoft.com/office/drawing/2014/main" val="20002"/>
                    </a:ext>
                  </a:extLst>
                </a:gridCol>
                <a:gridCol w="2003225">
                  <a:extLst>
                    <a:ext uri="{9D8B030D-6E8A-4147-A177-3AD203B41FA5}">
                      <a16:colId xmlns:a16="http://schemas.microsoft.com/office/drawing/2014/main" val="20003"/>
                    </a:ext>
                  </a:extLst>
                </a:gridCol>
              </a:tblGrid>
              <a:tr h="672500">
                <a:tc>
                  <a:txBody>
                    <a:bodyPr/>
                    <a:lstStyle/>
                    <a:p>
                      <a:pPr marL="0" lvl="0" indent="0" algn="l" rtl="0">
                        <a:spcBef>
                          <a:spcPts val="0"/>
                        </a:spcBef>
                        <a:spcAft>
                          <a:spcPts val="0"/>
                        </a:spcAft>
                        <a:buNone/>
                      </a:pPr>
                      <a:r>
                        <a:rPr lang="en-CA" sz="1600" b="1"/>
                        <a:t>Drug</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Dialyzability</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Recommended in Dialysis?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b="1"/>
                        <a:t>Notes</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37125">
                <a:tc>
                  <a:txBody>
                    <a:bodyPr/>
                    <a:lstStyle/>
                    <a:p>
                      <a:pPr marL="0" lvl="0" indent="0" algn="l" rtl="0">
                        <a:spcBef>
                          <a:spcPts val="0"/>
                        </a:spcBef>
                        <a:spcAft>
                          <a:spcPts val="0"/>
                        </a:spcAft>
                        <a:buNone/>
                      </a:pPr>
                      <a:r>
                        <a:rPr lang="en-CA" sz="1600" b="1"/>
                        <a:t>Buprenorphine</a:t>
                      </a:r>
                      <a:endParaRPr sz="1600" b="1"/>
                    </a:p>
                    <a:p>
                      <a:pPr marL="0" lvl="0" indent="0" algn="l" rtl="0">
                        <a:spcBef>
                          <a:spcPts val="0"/>
                        </a:spcBef>
                        <a:spcAft>
                          <a:spcPts val="0"/>
                        </a:spcAft>
                        <a:buNone/>
                      </a:pP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dirty="0"/>
                        <a:t>No effect of hemodialysis on Buprenorphine </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CA" sz="1600"/>
                        <a:t>No dose adjustment required.</a:t>
                      </a:r>
                      <a:endParaRPr sz="1600"/>
                    </a:p>
                    <a:p>
                      <a:pPr marL="0" lvl="0" indent="0" algn="l" rtl="0">
                        <a:spcBef>
                          <a:spcPts val="0"/>
                        </a:spcBef>
                        <a:spcAft>
                          <a:spcPts val="0"/>
                        </a:spcAft>
                        <a:buNone/>
                      </a:pPr>
                      <a:r>
                        <a:rPr lang="en-CA" sz="1600"/>
                        <a:t>Mainly fecal excretion</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37125">
                <a:tc>
                  <a:txBody>
                    <a:bodyPr/>
                    <a:lstStyle/>
                    <a:p>
                      <a:pPr marL="0" lvl="0" indent="0" algn="l" rtl="0">
                        <a:spcBef>
                          <a:spcPts val="0"/>
                        </a:spcBef>
                        <a:spcAft>
                          <a:spcPts val="0"/>
                        </a:spcAft>
                        <a:buNone/>
                      </a:pPr>
                      <a:r>
                        <a:rPr lang="en-CA" sz="1600" b="1"/>
                        <a:t>Fentanyl</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Minimally cleared</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CA" sz="1600"/>
                        <a:t>Recommended 50% dose reduction</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37125">
                <a:tc>
                  <a:txBody>
                    <a:bodyPr/>
                    <a:lstStyle/>
                    <a:p>
                      <a:pPr marL="0" lvl="0" indent="0" algn="l" rtl="0">
                        <a:spcBef>
                          <a:spcPts val="0"/>
                        </a:spcBef>
                        <a:spcAft>
                          <a:spcPts val="0"/>
                        </a:spcAft>
                        <a:buNone/>
                      </a:pPr>
                      <a:r>
                        <a:rPr lang="en-CA" sz="1600" b="1"/>
                        <a:t>Methadone</a:t>
                      </a:r>
                      <a:endParaRPr sz="1600" b="1"/>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CA" sz="1600"/>
                        <a:t>&lt;15% clearance</a:t>
                      </a:r>
                      <a:endParaRPr sz="16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lang="en-CA" sz="1600" dirty="0">
                        <a:solidFill>
                          <a:schemeClr val="dk1"/>
                        </a:solidFill>
                      </a:endParaRPr>
                    </a:p>
                    <a:p>
                      <a:pPr marL="0" lvl="0" indent="0" algn="ctr" rtl="0">
                        <a:spcBef>
                          <a:spcPts val="0"/>
                        </a:spcBef>
                        <a:spcAft>
                          <a:spcPts val="0"/>
                        </a:spcAft>
                        <a:buNone/>
                      </a:pPr>
                      <a:r>
                        <a:rPr lang="en-CA" sz="1600" dirty="0">
                          <a:solidFill>
                            <a:schemeClr val="dk1"/>
                          </a:solidFill>
                        </a:rPr>
                        <a:t>✔</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CA" sz="1600" dirty="0"/>
                        <a:t>25% dose reduction,</a:t>
                      </a:r>
                      <a:br>
                        <a:rPr lang="en-CA" sz="1600" dirty="0"/>
                      </a:br>
                      <a:r>
                        <a:rPr lang="en-CA" sz="1600" dirty="0"/>
                        <a:t>Monitor QTc</a:t>
                      </a:r>
                      <a:endParaRPr sz="16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 name="Google Shape;301;g289e98707f3_0_59">
            <a:extLst>
              <a:ext uri="{FF2B5EF4-FFF2-40B4-BE49-F238E27FC236}">
                <a16:creationId xmlns:a16="http://schemas.microsoft.com/office/drawing/2014/main" id="{336A1372-ACA3-0148-8509-69B267D96888}"/>
              </a:ext>
            </a:extLst>
          </p:cNvPr>
          <p:cNvGraphicFramePr/>
          <p:nvPr>
            <p:extLst>
              <p:ext uri="{D42A27DB-BD31-4B8C-83A1-F6EECF244321}">
                <p14:modId xmlns:p14="http://schemas.microsoft.com/office/powerpoint/2010/main" val="2833746644"/>
              </p:ext>
            </p:extLst>
          </p:nvPr>
        </p:nvGraphicFramePr>
        <p:xfrm>
          <a:off x="1031188" y="1591870"/>
          <a:ext cx="7207824" cy="396210"/>
        </p:xfrm>
        <a:graphic>
          <a:graphicData uri="http://schemas.openxmlformats.org/drawingml/2006/table">
            <a:tbl>
              <a:tblPr>
                <a:noFill/>
                <a:tableStyleId>{C2676924-E4F3-40DA-A7A9-725834D815CE}</a:tableStyleId>
              </a:tblPr>
              <a:tblGrid>
                <a:gridCol w="1801956">
                  <a:extLst>
                    <a:ext uri="{9D8B030D-6E8A-4147-A177-3AD203B41FA5}">
                      <a16:colId xmlns:a16="http://schemas.microsoft.com/office/drawing/2014/main" val="20000"/>
                    </a:ext>
                  </a:extLst>
                </a:gridCol>
                <a:gridCol w="1801956">
                  <a:extLst>
                    <a:ext uri="{9D8B030D-6E8A-4147-A177-3AD203B41FA5}">
                      <a16:colId xmlns:a16="http://schemas.microsoft.com/office/drawing/2014/main" val="4067217380"/>
                    </a:ext>
                  </a:extLst>
                </a:gridCol>
                <a:gridCol w="1801956">
                  <a:extLst>
                    <a:ext uri="{9D8B030D-6E8A-4147-A177-3AD203B41FA5}">
                      <a16:colId xmlns:a16="http://schemas.microsoft.com/office/drawing/2014/main" val="3298604362"/>
                    </a:ext>
                  </a:extLst>
                </a:gridCol>
                <a:gridCol w="1801956">
                  <a:extLst>
                    <a:ext uri="{9D8B030D-6E8A-4147-A177-3AD203B41FA5}">
                      <a16:colId xmlns:a16="http://schemas.microsoft.com/office/drawing/2014/main" val="726406877"/>
                    </a:ext>
                  </a:extLst>
                </a:gridCol>
              </a:tblGrid>
              <a:tr h="391963">
                <a:tc>
                  <a:txBody>
                    <a:bodyPr/>
                    <a:lstStyle/>
                    <a:p>
                      <a:pPr marL="0" lvl="0" indent="0" algn="l" rtl="0">
                        <a:spcBef>
                          <a:spcPts val="0"/>
                        </a:spcBef>
                        <a:spcAft>
                          <a:spcPts val="0"/>
                        </a:spcAft>
                        <a:buNone/>
                      </a:pPr>
                      <a:r>
                        <a:rPr lang="en-CA" dirty="0"/>
                        <a:t>LEGEND</a:t>
                      </a:r>
                      <a:endParaRPr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SAFE TO USE</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DOSE ADJUST</a:t>
                      </a:r>
                      <a:endParaRPr lang="en-CA" dirty="0"/>
                    </a:p>
                  </a:txBody>
                  <a:tcPr marL="91425" marR="91425" marT="91425" marB="91425">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dirty="0">
                          <a:solidFill>
                            <a:schemeClr val="dk1"/>
                          </a:solidFill>
                        </a:rPr>
                        <a:t>🅧 - DO NOT USE</a:t>
                      </a: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735"/>
          <a:stretch/>
        </p:blipFill>
        <p:spPr>
          <a:xfrm>
            <a:off x="6764" y="857250"/>
            <a:ext cx="9130473" cy="4488473"/>
          </a:xfrm>
          <a:prstGeom prst="rect">
            <a:avLst/>
          </a:prstGeom>
        </p:spPr>
      </p:pic>
      <p:sp>
        <p:nvSpPr>
          <p:cNvPr id="5" name="TextBox 4"/>
          <p:cNvSpPr txBox="1"/>
          <p:nvPr/>
        </p:nvSpPr>
        <p:spPr>
          <a:xfrm>
            <a:off x="387707" y="986142"/>
            <a:ext cx="7899401" cy="2369880"/>
          </a:xfrm>
          <a:prstGeom prst="rect">
            <a:avLst/>
          </a:prstGeom>
          <a:noFill/>
        </p:spPr>
        <p:txBody>
          <a:bodyPr wrap="square" rtlCol="0">
            <a:spAutoFit/>
          </a:bodyPr>
          <a:lstStyle/>
          <a:p>
            <a:r>
              <a:rPr lang="en-CA" sz="2800" u="sng" dirty="0">
                <a:latin typeface="Arial" panose="020B0604020202020204" pitchFamily="34" charset="0"/>
                <a:cs typeface="Arial" panose="020B0604020202020204" pitchFamily="34" charset="0"/>
              </a:rPr>
              <a:t>Potential for conflict(s) of interest</a:t>
            </a:r>
            <a:r>
              <a:rPr lang="en-CA" sz="2800" dirty="0">
                <a:latin typeface="Arial" panose="020B0604020202020204" pitchFamily="34" charset="0"/>
                <a:cs typeface="Arial" panose="020B0604020202020204" pitchFamily="34" charset="0"/>
              </a:rPr>
              <a:t>:</a:t>
            </a:r>
          </a:p>
          <a:p>
            <a:endParaRPr lang="en-CA" sz="2000" dirty="0">
              <a:latin typeface="Arial" panose="020B0604020202020204" pitchFamily="34" charset="0"/>
              <a:cs typeface="Arial" panose="020B0604020202020204" pitchFamily="34" charset="0"/>
            </a:endParaRPr>
          </a:p>
          <a:p>
            <a:pPr>
              <a:defRPr/>
            </a:pPr>
            <a:r>
              <a:rPr lang="en-CA" sz="2000" dirty="0">
                <a:latin typeface="Arial" panose="020B0604020202020204" pitchFamily="34" charset="0"/>
                <a:cs typeface="Arial" panose="020B0604020202020204" pitchFamily="34" charset="0"/>
              </a:rPr>
              <a:t>Members of the Planning Committee have disclosed the following potential conflicts of interest:</a:t>
            </a:r>
          </a:p>
          <a:p>
            <a:pPr>
              <a:defRPr/>
            </a:pPr>
            <a:r>
              <a:rPr lang="en-CA" sz="2000" dirty="0">
                <a:latin typeface="Arial" panose="020B0604020202020204" pitchFamily="34" charset="0"/>
                <a:cs typeface="Arial" panose="020B0604020202020204" pitchFamily="34" charset="0"/>
              </a:rPr>
              <a:t>- Jenn Verhoeven: employed by St. Joseph’s Health Care London.</a:t>
            </a:r>
          </a:p>
          <a:p>
            <a:pPr>
              <a:defRPr/>
            </a:pPr>
            <a:r>
              <a:rPr lang="en-CA" sz="2000" dirty="0">
                <a:latin typeface="Arial" panose="020B0604020202020204" pitchFamily="34" charset="0"/>
                <a:cs typeface="Arial" panose="020B0604020202020204" pitchFamily="34" charset="0"/>
              </a:rPr>
              <a:t>- The Scientific Planning Committee members have no conflicts of interest to disclose</a:t>
            </a:r>
          </a:p>
        </p:txBody>
      </p:sp>
    </p:spTree>
    <p:extLst>
      <p:ext uri="{BB962C8B-B14F-4D97-AF65-F5344CB8AC3E}">
        <p14:creationId xmlns:p14="http://schemas.microsoft.com/office/powerpoint/2010/main" val="2199037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4e0a8d4b5b_0_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Calciphylaxis</a:t>
            </a:r>
            <a:r>
              <a:rPr lang="en-CA" sz="4000" baseline="30000"/>
              <a:t>25</a:t>
            </a:r>
            <a:endParaRPr sz="4000" baseline="30000"/>
          </a:p>
        </p:txBody>
      </p:sp>
      <p:pic>
        <p:nvPicPr>
          <p:cNvPr id="338" name="Google Shape;338;g24e0a8d4b5b_0_0"/>
          <p:cNvPicPr preferRelativeResize="0"/>
          <p:nvPr/>
        </p:nvPicPr>
        <p:blipFill>
          <a:blip r:embed="rId3">
            <a:alphaModFix/>
          </a:blip>
          <a:stretch>
            <a:fillRect/>
          </a:stretch>
        </p:blipFill>
        <p:spPr>
          <a:xfrm>
            <a:off x="914425" y="1417658"/>
            <a:ext cx="2791700" cy="4536500"/>
          </a:xfrm>
          <a:prstGeom prst="rect">
            <a:avLst/>
          </a:prstGeom>
          <a:noFill/>
          <a:ln w="28575" cap="flat" cmpd="sng">
            <a:solidFill>
              <a:schemeClr val="dk2"/>
            </a:solidFill>
            <a:prstDash val="solid"/>
            <a:round/>
            <a:headEnd type="none" w="sm" len="sm"/>
            <a:tailEnd type="none" w="sm" len="sm"/>
          </a:ln>
        </p:spPr>
      </p:pic>
      <p:sp>
        <p:nvSpPr>
          <p:cNvPr id="339" name="Google Shape;339;g24e0a8d4b5b_0_0"/>
          <p:cNvSpPr txBox="1"/>
          <p:nvPr/>
        </p:nvSpPr>
        <p:spPr>
          <a:xfrm>
            <a:off x="4416125" y="1536688"/>
            <a:ext cx="3318000"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dirty="0"/>
              <a:t>Rare: 0.04-4% of </a:t>
            </a:r>
            <a:br>
              <a:rPr lang="en-CA" sz="1800" dirty="0"/>
            </a:br>
            <a:r>
              <a:rPr lang="en-CA" sz="1800" dirty="0"/>
              <a:t>Dialysis Patients</a:t>
            </a:r>
            <a:endParaRPr sz="1800" dirty="0"/>
          </a:p>
          <a:p>
            <a:pPr marL="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CA" sz="1800" dirty="0"/>
              <a:t>Calcification of arteries</a:t>
            </a:r>
            <a:endParaRPr sz="1800" dirty="0"/>
          </a:p>
          <a:p>
            <a:pPr marL="0" lvl="0" indent="0" algn="l" rtl="0">
              <a:spcBef>
                <a:spcPts val="0"/>
              </a:spcBef>
              <a:spcAft>
                <a:spcPts val="0"/>
              </a:spcAft>
              <a:buNone/>
            </a:pPr>
            <a:endParaRPr sz="1800" b="1" dirty="0"/>
          </a:p>
          <a:p>
            <a:pPr marL="457200" lvl="0" indent="-342900" algn="l" rtl="0">
              <a:spcBef>
                <a:spcPts val="0"/>
              </a:spcBef>
              <a:spcAft>
                <a:spcPts val="0"/>
              </a:spcAft>
              <a:buSzPts val="1800"/>
              <a:buChar char="●"/>
            </a:pPr>
            <a:r>
              <a:rPr lang="en-CA" sz="1800" b="1" dirty="0"/>
              <a:t>1 year mortality: 45-80%</a:t>
            </a:r>
            <a:endParaRPr sz="1800" b="1" dirty="0"/>
          </a:p>
          <a:p>
            <a:pPr marL="0" lvl="0" indent="0" algn="l" rtl="0">
              <a:spcBef>
                <a:spcPts val="0"/>
              </a:spcBef>
              <a:spcAft>
                <a:spcPts val="0"/>
              </a:spcAft>
              <a:buNone/>
            </a:pPr>
            <a:endParaRPr sz="1800" b="1" dirty="0"/>
          </a:p>
          <a:p>
            <a:pPr marL="457200" lvl="0" indent="-342900" algn="l" rtl="0">
              <a:spcBef>
                <a:spcPts val="0"/>
              </a:spcBef>
              <a:spcAft>
                <a:spcPts val="0"/>
              </a:spcAft>
              <a:buSzPts val="1800"/>
              <a:buChar char="●"/>
            </a:pPr>
            <a:r>
              <a:rPr lang="en-CA" sz="1800" dirty="0"/>
              <a:t>Severely painful</a:t>
            </a:r>
            <a:endParaRPr sz="1800" dirty="0"/>
          </a:p>
          <a:p>
            <a:pPr marL="0" lvl="0" indent="0" algn="l" rtl="0">
              <a:spcBef>
                <a:spcPts val="0"/>
              </a:spcBef>
              <a:spcAft>
                <a:spcPts val="0"/>
              </a:spcAft>
              <a:buNone/>
            </a:pPr>
            <a:endParaRPr sz="1800" b="1" dirty="0"/>
          </a:p>
          <a:p>
            <a:pPr marL="0" lvl="0" indent="0" algn="l" rtl="0">
              <a:spcBef>
                <a:spcPts val="0"/>
              </a:spcBef>
              <a:spcAft>
                <a:spcPts val="0"/>
              </a:spcAft>
              <a:buNone/>
            </a:pPr>
            <a:r>
              <a:rPr lang="en-CA" sz="1800" b="1" dirty="0"/>
              <a:t>Treatment</a:t>
            </a:r>
            <a:endParaRPr sz="1800" b="1" dirty="0"/>
          </a:p>
          <a:p>
            <a:pPr marL="457200" lvl="0" indent="-342900" algn="l" rtl="0">
              <a:spcBef>
                <a:spcPts val="0"/>
              </a:spcBef>
              <a:spcAft>
                <a:spcPts val="0"/>
              </a:spcAft>
              <a:buSzPts val="1800"/>
              <a:buChar char="●"/>
            </a:pPr>
            <a:r>
              <a:rPr lang="en-CA" sz="1800" dirty="0"/>
              <a:t>Dialysis adjustment +/- Sodium Thiosulphate</a:t>
            </a:r>
            <a:endParaRPr sz="1800" dirty="0"/>
          </a:p>
          <a:p>
            <a:pPr marL="0" lvl="0" indent="0" algn="l" rtl="0">
              <a:spcBef>
                <a:spcPts val="0"/>
              </a:spcBef>
              <a:spcAft>
                <a:spcPts val="0"/>
              </a:spcAft>
              <a:buNone/>
            </a:pPr>
            <a:endParaRPr sz="1800" b="1" dirty="0"/>
          </a:p>
          <a:p>
            <a:pPr marL="0" lvl="0" indent="0" algn="l" rtl="0">
              <a:spcBef>
                <a:spcPts val="0"/>
              </a:spcBef>
              <a:spcAft>
                <a:spcPts val="0"/>
              </a:spcAft>
              <a:buNone/>
            </a:pPr>
            <a:endParaRPr sz="1800" b="1" dirty="0"/>
          </a:p>
          <a:p>
            <a:pPr marL="0" lvl="0" indent="0" algn="l" rtl="0">
              <a:spcBef>
                <a:spcPts val="0"/>
              </a:spcBef>
              <a:spcAft>
                <a:spcPts val="0"/>
              </a:spcAft>
              <a:buNone/>
            </a:pPr>
            <a:endParaRPr sz="1800" b="1" dirty="0"/>
          </a:p>
          <a:p>
            <a:pPr marL="0" lvl="0" indent="0" algn="l" rtl="0">
              <a:spcBef>
                <a:spcPts val="0"/>
              </a:spcBef>
              <a:spcAft>
                <a:spcPts val="0"/>
              </a:spcAft>
              <a:buNone/>
            </a:pPr>
            <a:endParaRPr sz="1800" b="1"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4e0a8d4b5b_0_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Tumoral Calcinosis</a:t>
            </a:r>
            <a:r>
              <a:rPr lang="en-CA" sz="4000" baseline="30000"/>
              <a:t>26</a:t>
            </a:r>
            <a:endParaRPr sz="4000" baseline="30000"/>
          </a:p>
        </p:txBody>
      </p:sp>
      <p:pic>
        <p:nvPicPr>
          <p:cNvPr id="346" name="Google Shape;346;g24e0a8d4b5b_0_6"/>
          <p:cNvPicPr preferRelativeResize="0"/>
          <p:nvPr/>
        </p:nvPicPr>
        <p:blipFill>
          <a:blip r:embed="rId3">
            <a:alphaModFix/>
          </a:blip>
          <a:stretch>
            <a:fillRect/>
          </a:stretch>
        </p:blipFill>
        <p:spPr>
          <a:xfrm>
            <a:off x="3935675" y="1227150"/>
            <a:ext cx="4906998" cy="4757300"/>
          </a:xfrm>
          <a:prstGeom prst="rect">
            <a:avLst/>
          </a:prstGeom>
          <a:noFill/>
          <a:ln w="28575" cap="flat" cmpd="sng">
            <a:solidFill>
              <a:schemeClr val="dk2"/>
            </a:solidFill>
            <a:prstDash val="solid"/>
            <a:round/>
            <a:headEnd type="none" w="sm" len="sm"/>
            <a:tailEnd type="none" w="sm" len="sm"/>
          </a:ln>
        </p:spPr>
      </p:pic>
      <p:sp>
        <p:nvSpPr>
          <p:cNvPr id="347" name="Google Shape;347;g24e0a8d4b5b_0_6"/>
          <p:cNvSpPr txBox="1"/>
          <p:nvPr/>
        </p:nvSpPr>
        <p:spPr>
          <a:xfrm>
            <a:off x="329025" y="1279788"/>
            <a:ext cx="3318000" cy="4298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CA" sz="1800"/>
              <a:t>Rare: 0.5-3% of </a:t>
            </a:r>
            <a:br>
              <a:rPr lang="en-CA" sz="1800"/>
            </a:br>
            <a:r>
              <a:rPr lang="en-CA" sz="1800"/>
              <a:t>Dialysis Patients</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CA" sz="1800"/>
              <a:t>Periarticular </a:t>
            </a:r>
            <a:br>
              <a:rPr lang="en-CA" sz="1800"/>
            </a:br>
            <a:r>
              <a:rPr lang="en-CA" sz="1800"/>
              <a:t>Calcium deposits</a:t>
            </a:r>
            <a:endParaRPr sz="1800" b="1"/>
          </a:p>
          <a:p>
            <a:pPr marL="0" lvl="0" indent="0" algn="l" rtl="0">
              <a:spcBef>
                <a:spcPts val="0"/>
              </a:spcBef>
              <a:spcAft>
                <a:spcPts val="0"/>
              </a:spcAft>
              <a:buNone/>
            </a:pPr>
            <a:endParaRPr sz="1800" b="1"/>
          </a:p>
          <a:p>
            <a:pPr marL="457200" lvl="0" indent="-342900" algn="l" rtl="0">
              <a:spcBef>
                <a:spcPts val="0"/>
              </a:spcBef>
              <a:spcAft>
                <a:spcPts val="0"/>
              </a:spcAft>
              <a:buSzPts val="1800"/>
              <a:buChar char="●"/>
            </a:pPr>
            <a:r>
              <a:rPr lang="en-CA" sz="1800"/>
              <a:t>Not typically painful</a:t>
            </a:r>
            <a:endParaRPr sz="1800"/>
          </a:p>
          <a:p>
            <a:pPr marL="0" lvl="0" indent="0" algn="l" rtl="0">
              <a:spcBef>
                <a:spcPts val="0"/>
              </a:spcBef>
              <a:spcAft>
                <a:spcPts val="0"/>
              </a:spcAft>
              <a:buNone/>
            </a:pPr>
            <a:endParaRPr sz="1800" b="1"/>
          </a:p>
          <a:p>
            <a:pPr marL="0" lvl="0" indent="0" algn="l" rtl="0">
              <a:spcBef>
                <a:spcPts val="0"/>
              </a:spcBef>
              <a:spcAft>
                <a:spcPts val="0"/>
              </a:spcAft>
              <a:buNone/>
            </a:pPr>
            <a:r>
              <a:rPr lang="en-CA" sz="1800" b="1"/>
              <a:t>Treatment</a:t>
            </a:r>
            <a:endParaRPr sz="1800" b="1"/>
          </a:p>
          <a:p>
            <a:pPr marL="457200" lvl="0" indent="-342900" algn="l" rtl="0">
              <a:spcBef>
                <a:spcPts val="0"/>
              </a:spcBef>
              <a:spcAft>
                <a:spcPts val="0"/>
              </a:spcAft>
              <a:buSzPts val="1800"/>
              <a:buChar char="●"/>
            </a:pPr>
            <a:r>
              <a:rPr lang="en-CA" sz="1800"/>
              <a:t>Phosphorus reduction </a:t>
            </a:r>
            <a:endParaRPr sz="1800"/>
          </a:p>
          <a:p>
            <a:pPr marL="457200" lvl="0" indent="-342900" algn="l" rtl="0">
              <a:spcBef>
                <a:spcPts val="0"/>
              </a:spcBef>
              <a:spcAft>
                <a:spcPts val="0"/>
              </a:spcAft>
              <a:buSzPts val="1800"/>
              <a:buChar char="●"/>
            </a:pPr>
            <a:r>
              <a:rPr lang="en-CA" sz="1800"/>
              <a:t>PTH reduction (parathyroidectomy)</a:t>
            </a:r>
            <a:endParaRPr sz="1800"/>
          </a:p>
          <a:p>
            <a:pPr marL="457200" lvl="0" indent="-342900" algn="l" rtl="0">
              <a:spcBef>
                <a:spcPts val="0"/>
              </a:spcBef>
              <a:spcAft>
                <a:spcPts val="0"/>
              </a:spcAft>
              <a:buSzPts val="1800"/>
              <a:buChar char="●"/>
            </a:pPr>
            <a:r>
              <a:rPr lang="en-CA" sz="1800"/>
              <a:t>Surgery</a:t>
            </a:r>
            <a:endParaRPr sz="1800"/>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b="1"/>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90740b1b14_0_193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ESRD Transitions</a:t>
            </a:r>
            <a:endParaRPr sz="4000"/>
          </a:p>
        </p:txBody>
      </p:sp>
      <p:sp>
        <p:nvSpPr>
          <p:cNvPr id="354" name="Google Shape;354;g290740b1b14_0_1930"/>
          <p:cNvSpPr/>
          <p:nvPr/>
        </p:nvSpPr>
        <p:spPr>
          <a:xfrm>
            <a:off x="3513003" y="1659801"/>
            <a:ext cx="2118000" cy="6093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ESRD</a:t>
            </a:r>
            <a:endParaRPr sz="2000">
              <a:solidFill>
                <a:srgbClr val="FFFFFF"/>
              </a:solidFill>
            </a:endParaRPr>
          </a:p>
        </p:txBody>
      </p:sp>
      <p:sp>
        <p:nvSpPr>
          <p:cNvPr id="355" name="Google Shape;355;g290740b1b14_0_1930"/>
          <p:cNvSpPr/>
          <p:nvPr/>
        </p:nvSpPr>
        <p:spPr>
          <a:xfrm>
            <a:off x="5631004"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Kidney Transplant</a:t>
            </a:r>
            <a:endParaRPr sz="2000">
              <a:solidFill>
                <a:srgbClr val="FFFFFF"/>
              </a:solidFill>
            </a:endParaRPr>
          </a:p>
        </p:txBody>
      </p:sp>
      <p:sp>
        <p:nvSpPr>
          <p:cNvPr id="356" name="Google Shape;356;g290740b1b14_0_1930"/>
          <p:cNvSpPr/>
          <p:nvPr/>
        </p:nvSpPr>
        <p:spPr>
          <a:xfrm>
            <a:off x="1395001"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Hemodialysis</a:t>
            </a:r>
            <a:endParaRPr sz="2000">
              <a:solidFill>
                <a:srgbClr val="FFFFFF"/>
              </a:solidFill>
            </a:endParaRPr>
          </a:p>
        </p:txBody>
      </p:sp>
      <p:cxnSp>
        <p:nvCxnSpPr>
          <p:cNvPr id="357" name="Google Shape;357;g290740b1b14_0_1930"/>
          <p:cNvCxnSpPr>
            <a:stCxn id="356" idx="3"/>
            <a:endCxn id="355" idx="1"/>
          </p:cNvCxnSpPr>
          <p:nvPr/>
        </p:nvCxnSpPr>
        <p:spPr>
          <a:xfrm>
            <a:off x="3513001" y="3728375"/>
            <a:ext cx="2118000" cy="6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58" name="Google Shape;358;g290740b1b14_0_1930"/>
          <p:cNvCxnSpPr>
            <a:stCxn id="354" idx="2"/>
            <a:endCxn id="355" idx="0"/>
          </p:cNvCxnSpPr>
          <p:nvPr/>
        </p:nvCxnSpPr>
        <p:spPr>
          <a:xfrm rot="-5400000" flipH="1">
            <a:off x="5053653" y="1787451"/>
            <a:ext cx="1154700" cy="2118000"/>
          </a:xfrm>
          <a:prstGeom prst="bentConnector3">
            <a:avLst>
              <a:gd name="adj1" fmla="val 49997"/>
            </a:avLst>
          </a:prstGeom>
          <a:noFill/>
          <a:ln w="28575" cap="flat" cmpd="sng">
            <a:solidFill>
              <a:srgbClr val="C2C2C2"/>
            </a:solidFill>
            <a:prstDash val="solid"/>
            <a:round/>
            <a:headEnd type="none" w="med" len="med"/>
            <a:tailEnd type="triangle" w="med" len="med"/>
          </a:ln>
        </p:spPr>
      </p:cxnSp>
      <p:cxnSp>
        <p:nvCxnSpPr>
          <p:cNvPr id="359" name="Google Shape;359;g290740b1b14_0_1930"/>
          <p:cNvCxnSpPr>
            <a:stCxn id="354" idx="2"/>
            <a:endCxn id="356" idx="0"/>
          </p:cNvCxnSpPr>
          <p:nvPr/>
        </p:nvCxnSpPr>
        <p:spPr>
          <a:xfrm rot="5400000">
            <a:off x="2935653" y="1787451"/>
            <a:ext cx="1154700" cy="2118000"/>
          </a:xfrm>
          <a:prstGeom prst="bentConnector3">
            <a:avLst>
              <a:gd name="adj1" fmla="val 49997"/>
            </a:avLst>
          </a:prstGeom>
          <a:noFill/>
          <a:ln w="28575" cap="flat" cmpd="sng">
            <a:solidFill>
              <a:srgbClr val="C2C2C2"/>
            </a:solidFill>
            <a:prstDash val="solid"/>
            <a:round/>
            <a:headEnd type="none" w="med" len="med"/>
            <a:tailEnd type="triangle" w="med" len="med"/>
          </a:ln>
        </p:spPr>
      </p:cxnSp>
      <p:cxnSp>
        <p:nvCxnSpPr>
          <p:cNvPr id="360" name="Google Shape;360;g290740b1b14_0_1930"/>
          <p:cNvCxnSpPr>
            <a:stCxn id="356" idx="3"/>
            <a:endCxn id="355" idx="1"/>
          </p:cNvCxnSpPr>
          <p:nvPr/>
        </p:nvCxnSpPr>
        <p:spPr>
          <a:xfrm>
            <a:off x="3513001" y="3728375"/>
            <a:ext cx="2118000" cy="600"/>
          </a:xfrm>
          <a:prstGeom prst="bentConnector3">
            <a:avLst>
              <a:gd name="adj1" fmla="val 50000"/>
            </a:avLst>
          </a:prstGeom>
          <a:noFill/>
          <a:ln w="28575" cap="flat" cmpd="sng">
            <a:solidFill>
              <a:srgbClr val="C2C2C2"/>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90740b1b14_0_194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Clr>
                <a:schemeClr val="dk1"/>
              </a:buClr>
              <a:buSzPts val="1100"/>
              <a:buFont typeface="Arial"/>
              <a:buNone/>
            </a:pPr>
            <a:r>
              <a:rPr lang="en-CA" sz="4000"/>
              <a:t>ESRD Transitions</a:t>
            </a:r>
            <a:endParaRPr sz="4000"/>
          </a:p>
        </p:txBody>
      </p:sp>
      <p:sp>
        <p:nvSpPr>
          <p:cNvPr id="367" name="Google Shape;367;g290740b1b14_0_1942"/>
          <p:cNvSpPr/>
          <p:nvPr/>
        </p:nvSpPr>
        <p:spPr>
          <a:xfrm>
            <a:off x="3513003" y="1659801"/>
            <a:ext cx="2118000" cy="6093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ESRD</a:t>
            </a:r>
            <a:endParaRPr sz="2000">
              <a:solidFill>
                <a:srgbClr val="FFFFFF"/>
              </a:solidFill>
            </a:endParaRPr>
          </a:p>
        </p:txBody>
      </p:sp>
      <p:sp>
        <p:nvSpPr>
          <p:cNvPr id="368" name="Google Shape;368;g290740b1b14_0_1942"/>
          <p:cNvSpPr/>
          <p:nvPr/>
        </p:nvSpPr>
        <p:spPr>
          <a:xfrm>
            <a:off x="5626604"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Kidney Transplant</a:t>
            </a:r>
            <a:endParaRPr sz="2000">
              <a:solidFill>
                <a:srgbClr val="FFFFFF"/>
              </a:solidFill>
            </a:endParaRPr>
          </a:p>
        </p:txBody>
      </p:sp>
      <p:sp>
        <p:nvSpPr>
          <p:cNvPr id="369" name="Google Shape;369;g290740b1b14_0_1942"/>
          <p:cNvSpPr/>
          <p:nvPr/>
        </p:nvSpPr>
        <p:spPr>
          <a:xfrm>
            <a:off x="1396276"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Hemodialysis</a:t>
            </a:r>
            <a:endParaRPr sz="2000">
              <a:solidFill>
                <a:srgbClr val="FFFFFF"/>
              </a:solidFill>
            </a:endParaRPr>
          </a:p>
        </p:txBody>
      </p:sp>
      <p:cxnSp>
        <p:nvCxnSpPr>
          <p:cNvPr id="370" name="Google Shape;370;g290740b1b14_0_1942"/>
          <p:cNvCxnSpPr>
            <a:stCxn id="367" idx="2"/>
            <a:endCxn id="369" idx="0"/>
          </p:cNvCxnSpPr>
          <p:nvPr/>
        </p:nvCxnSpPr>
        <p:spPr>
          <a:xfrm rot="5400000">
            <a:off x="2936253" y="1788051"/>
            <a:ext cx="1154700" cy="2116800"/>
          </a:xfrm>
          <a:prstGeom prst="bentConnector3">
            <a:avLst>
              <a:gd name="adj1" fmla="val 49997"/>
            </a:avLst>
          </a:prstGeom>
          <a:noFill/>
          <a:ln w="28575" cap="flat" cmpd="sng">
            <a:solidFill>
              <a:srgbClr val="C2C2C2"/>
            </a:solidFill>
            <a:prstDash val="solid"/>
            <a:round/>
            <a:headEnd type="none" w="med" len="med"/>
            <a:tailEnd type="triangle" w="med" len="med"/>
          </a:ln>
        </p:spPr>
      </p:cxnSp>
      <p:sp>
        <p:nvSpPr>
          <p:cNvPr id="371" name="Google Shape;371;g290740b1b14_0_1942"/>
          <p:cNvSpPr/>
          <p:nvPr/>
        </p:nvSpPr>
        <p:spPr>
          <a:xfrm>
            <a:off x="5528950" y="3424025"/>
            <a:ext cx="2313300" cy="609300"/>
          </a:xfrm>
          <a:prstGeom prst="flowChartSummingJunction">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90740b1b14_0_204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Dialysis Withdrawal</a:t>
            </a:r>
            <a:endParaRPr sz="4000"/>
          </a:p>
        </p:txBody>
      </p:sp>
      <p:sp>
        <p:nvSpPr>
          <p:cNvPr id="378" name="Google Shape;378;g290740b1b14_0_2044"/>
          <p:cNvSpPr/>
          <p:nvPr/>
        </p:nvSpPr>
        <p:spPr>
          <a:xfrm>
            <a:off x="3513003" y="1659801"/>
            <a:ext cx="2118000" cy="6093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ESRD</a:t>
            </a:r>
            <a:endParaRPr sz="2000">
              <a:solidFill>
                <a:srgbClr val="FFFFFF"/>
              </a:solidFill>
            </a:endParaRPr>
          </a:p>
        </p:txBody>
      </p:sp>
      <p:sp>
        <p:nvSpPr>
          <p:cNvPr id="379" name="Google Shape;379;g290740b1b14_0_2044"/>
          <p:cNvSpPr/>
          <p:nvPr/>
        </p:nvSpPr>
        <p:spPr>
          <a:xfrm>
            <a:off x="5626604"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Kidney Transplant</a:t>
            </a:r>
            <a:endParaRPr sz="2000">
              <a:solidFill>
                <a:srgbClr val="FFFFFF"/>
              </a:solidFill>
            </a:endParaRPr>
          </a:p>
        </p:txBody>
      </p:sp>
      <p:sp>
        <p:nvSpPr>
          <p:cNvPr id="380" name="Google Shape;380;g290740b1b14_0_2044"/>
          <p:cNvSpPr/>
          <p:nvPr/>
        </p:nvSpPr>
        <p:spPr>
          <a:xfrm>
            <a:off x="1396276"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Hemodialysis</a:t>
            </a:r>
            <a:endParaRPr sz="2000">
              <a:solidFill>
                <a:srgbClr val="FFFFFF"/>
              </a:solidFill>
            </a:endParaRPr>
          </a:p>
        </p:txBody>
      </p:sp>
      <p:cxnSp>
        <p:nvCxnSpPr>
          <p:cNvPr id="381" name="Google Shape;381;g290740b1b14_0_2044"/>
          <p:cNvCxnSpPr>
            <a:stCxn id="378" idx="2"/>
            <a:endCxn id="380" idx="0"/>
          </p:cNvCxnSpPr>
          <p:nvPr/>
        </p:nvCxnSpPr>
        <p:spPr>
          <a:xfrm rot="5400000">
            <a:off x="2936253" y="1788051"/>
            <a:ext cx="1154700" cy="2116800"/>
          </a:xfrm>
          <a:prstGeom prst="bentConnector3">
            <a:avLst>
              <a:gd name="adj1" fmla="val 49997"/>
            </a:avLst>
          </a:prstGeom>
          <a:noFill/>
          <a:ln w="28575" cap="flat" cmpd="sng">
            <a:solidFill>
              <a:srgbClr val="C2C2C2"/>
            </a:solidFill>
            <a:prstDash val="solid"/>
            <a:round/>
            <a:headEnd type="none" w="med" len="med"/>
            <a:tailEnd type="triangle" w="med" len="med"/>
          </a:ln>
        </p:spPr>
      </p:cxnSp>
      <p:sp>
        <p:nvSpPr>
          <p:cNvPr id="382" name="Google Shape;382;g290740b1b14_0_2044"/>
          <p:cNvSpPr/>
          <p:nvPr/>
        </p:nvSpPr>
        <p:spPr>
          <a:xfrm>
            <a:off x="5528950" y="3424025"/>
            <a:ext cx="2313300" cy="609300"/>
          </a:xfrm>
          <a:prstGeom prst="flowChartSummingJunction">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3" name="Google Shape;383;g290740b1b14_0_2044"/>
          <p:cNvSpPr/>
          <p:nvPr/>
        </p:nvSpPr>
        <p:spPr>
          <a:xfrm>
            <a:off x="1301750" y="3423650"/>
            <a:ext cx="2313300" cy="609300"/>
          </a:xfrm>
          <a:prstGeom prst="flowChartSummingJunction">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4" name="Google Shape;384;g290740b1b14_0_2044"/>
          <p:cNvSpPr/>
          <p:nvPr/>
        </p:nvSpPr>
        <p:spPr>
          <a:xfrm>
            <a:off x="3511425" y="4784425"/>
            <a:ext cx="2118000" cy="10497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Dialysis Withdrawal</a:t>
            </a:r>
            <a:endParaRPr sz="2000">
              <a:solidFill>
                <a:srgbClr val="FFFFFF"/>
              </a:solidFill>
            </a:endParaRPr>
          </a:p>
        </p:txBody>
      </p:sp>
      <p:cxnSp>
        <p:nvCxnSpPr>
          <p:cNvPr id="385" name="Google Shape;385;g290740b1b14_0_2044"/>
          <p:cNvCxnSpPr>
            <a:stCxn id="383" idx="4"/>
            <a:endCxn id="384" idx="1"/>
          </p:cNvCxnSpPr>
          <p:nvPr/>
        </p:nvCxnSpPr>
        <p:spPr>
          <a:xfrm rot="-5400000" flipH="1">
            <a:off x="2346800" y="4144550"/>
            <a:ext cx="1276200" cy="1053000"/>
          </a:xfrm>
          <a:prstGeom prst="bentConnector2">
            <a:avLst/>
          </a:prstGeom>
          <a:noFill/>
          <a:ln w="28575" cap="flat" cmpd="sng">
            <a:solidFill>
              <a:srgbClr val="C9DAF8"/>
            </a:solidFill>
            <a:prstDash val="solid"/>
            <a:round/>
            <a:headEnd type="none" w="med" len="med"/>
            <a:tailEnd type="triangle" w="med" len="med"/>
          </a:ln>
        </p:spPr>
      </p:cxnSp>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90740b1b14_0_208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Dialysis Withdrawal</a:t>
            </a:r>
            <a:endParaRPr sz="4000" dirty="0"/>
          </a:p>
        </p:txBody>
      </p:sp>
      <p:sp>
        <p:nvSpPr>
          <p:cNvPr id="392" name="Google Shape;392;g290740b1b14_0_2089"/>
          <p:cNvSpPr/>
          <p:nvPr/>
        </p:nvSpPr>
        <p:spPr>
          <a:xfrm>
            <a:off x="3513000" y="1475350"/>
            <a:ext cx="2118000" cy="10497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Dialysis Withdrawal</a:t>
            </a:r>
            <a:endParaRPr sz="2000">
              <a:solidFill>
                <a:srgbClr val="FFFFFF"/>
              </a:solidFill>
            </a:endParaRPr>
          </a:p>
        </p:txBody>
      </p:sp>
      <p:cxnSp>
        <p:nvCxnSpPr>
          <p:cNvPr id="393" name="Google Shape;393;g290740b1b14_0_2089"/>
          <p:cNvCxnSpPr>
            <a:stCxn id="392" idx="1"/>
            <a:endCxn id="394" idx="0"/>
          </p:cNvCxnSpPr>
          <p:nvPr/>
        </p:nvCxnSpPr>
        <p:spPr>
          <a:xfrm flipH="1">
            <a:off x="2427900" y="2000200"/>
            <a:ext cx="1085100" cy="1183500"/>
          </a:xfrm>
          <a:prstGeom prst="bentConnector2">
            <a:avLst/>
          </a:prstGeom>
          <a:noFill/>
          <a:ln w="9525" cap="flat" cmpd="sng">
            <a:solidFill>
              <a:schemeClr val="dk2"/>
            </a:solidFill>
            <a:prstDash val="solid"/>
            <a:round/>
            <a:headEnd type="none" w="med" len="med"/>
            <a:tailEnd type="triangle" w="med" len="med"/>
          </a:ln>
        </p:spPr>
      </p:cxnSp>
      <p:sp>
        <p:nvSpPr>
          <p:cNvPr id="394" name="Google Shape;394;g290740b1b14_0_2089"/>
          <p:cNvSpPr txBox="1"/>
          <p:nvPr/>
        </p:nvSpPr>
        <p:spPr>
          <a:xfrm>
            <a:off x="1009125" y="3183825"/>
            <a:ext cx="2837400" cy="1394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CA"/>
              <a:t>Older age</a:t>
            </a:r>
            <a:endParaRPr/>
          </a:p>
          <a:p>
            <a:pPr marL="457200" lvl="0" indent="-317500" algn="l" rtl="0">
              <a:spcBef>
                <a:spcPts val="0"/>
              </a:spcBef>
              <a:spcAft>
                <a:spcPts val="0"/>
              </a:spcAft>
              <a:buSzPts val="1400"/>
              <a:buChar char="●"/>
            </a:pPr>
            <a:r>
              <a:rPr lang="en-CA"/>
              <a:t>White populations</a:t>
            </a:r>
            <a:endParaRPr/>
          </a:p>
          <a:p>
            <a:pPr marL="457200" lvl="0" indent="-317500" algn="l" rtl="0">
              <a:spcBef>
                <a:spcPts val="0"/>
              </a:spcBef>
              <a:spcAft>
                <a:spcPts val="0"/>
              </a:spcAft>
              <a:buSzPts val="1400"/>
              <a:buChar char="●"/>
            </a:pPr>
            <a:r>
              <a:rPr lang="en-CA"/>
              <a:t>Increased degree of comorbidities</a:t>
            </a:r>
            <a:endParaRPr/>
          </a:p>
          <a:p>
            <a:pPr marL="457200" lvl="0" indent="-317500" algn="l" rtl="0">
              <a:spcBef>
                <a:spcPts val="0"/>
              </a:spcBef>
              <a:spcAft>
                <a:spcPts val="0"/>
              </a:spcAft>
              <a:buSzPts val="1400"/>
              <a:buChar char="●"/>
            </a:pPr>
            <a:r>
              <a:rPr lang="en-CA"/>
              <a:t>Low perceived QoL</a:t>
            </a:r>
            <a:endParaRPr/>
          </a:p>
        </p:txBody>
      </p:sp>
      <p:sp>
        <p:nvSpPr>
          <p:cNvPr id="395" name="Google Shape;395;g290740b1b14_0_2089"/>
          <p:cNvSpPr txBox="1"/>
          <p:nvPr/>
        </p:nvSpPr>
        <p:spPr>
          <a:xfrm>
            <a:off x="754200" y="2149025"/>
            <a:ext cx="1673700" cy="5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t>Factors for patient to withdraw</a:t>
            </a:r>
            <a:endParaRPr/>
          </a:p>
        </p:txBody>
      </p:sp>
      <p:sp>
        <p:nvSpPr>
          <p:cNvPr id="396" name="Google Shape;396;g290740b1b14_0_2089"/>
          <p:cNvSpPr txBox="1"/>
          <p:nvPr/>
        </p:nvSpPr>
        <p:spPr>
          <a:xfrm>
            <a:off x="5297475" y="3183825"/>
            <a:ext cx="2837400" cy="1394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CA"/>
              <a:t>Hospitalized with multi-organ failure</a:t>
            </a:r>
            <a:endParaRPr/>
          </a:p>
          <a:p>
            <a:pPr marL="457200" lvl="0" indent="-317500" algn="l" rtl="0">
              <a:spcBef>
                <a:spcPts val="0"/>
              </a:spcBef>
              <a:spcAft>
                <a:spcPts val="0"/>
              </a:spcAft>
              <a:buSzPts val="1400"/>
              <a:buChar char="●"/>
            </a:pPr>
            <a:r>
              <a:rPr lang="en-CA"/>
              <a:t>Limited life expectancy due to comorbidity</a:t>
            </a:r>
            <a:endParaRPr/>
          </a:p>
          <a:p>
            <a:pPr marL="457200" lvl="0" indent="-317500" algn="l" rtl="0">
              <a:spcBef>
                <a:spcPts val="0"/>
              </a:spcBef>
              <a:spcAft>
                <a:spcPts val="0"/>
              </a:spcAft>
              <a:buSzPts val="1400"/>
              <a:buChar char="●"/>
            </a:pPr>
            <a:r>
              <a:rPr lang="en-CA"/>
              <a:t>Mental incapacity</a:t>
            </a:r>
            <a:endParaRPr/>
          </a:p>
        </p:txBody>
      </p:sp>
      <p:cxnSp>
        <p:nvCxnSpPr>
          <p:cNvPr id="397" name="Google Shape;397;g290740b1b14_0_2089"/>
          <p:cNvCxnSpPr>
            <a:stCxn id="392" idx="3"/>
            <a:endCxn id="396" idx="0"/>
          </p:cNvCxnSpPr>
          <p:nvPr/>
        </p:nvCxnSpPr>
        <p:spPr>
          <a:xfrm>
            <a:off x="5631000" y="2000200"/>
            <a:ext cx="1085100" cy="1183500"/>
          </a:xfrm>
          <a:prstGeom prst="bentConnector2">
            <a:avLst/>
          </a:prstGeom>
          <a:noFill/>
          <a:ln w="9525" cap="flat" cmpd="sng">
            <a:solidFill>
              <a:schemeClr val="dk2"/>
            </a:solidFill>
            <a:prstDash val="solid"/>
            <a:round/>
            <a:headEnd type="none" w="med" len="med"/>
            <a:tailEnd type="triangle" w="med" len="med"/>
          </a:ln>
        </p:spPr>
      </p:cxnSp>
      <p:sp>
        <p:nvSpPr>
          <p:cNvPr id="398" name="Google Shape;398;g290740b1b14_0_2089"/>
          <p:cNvSpPr txBox="1"/>
          <p:nvPr/>
        </p:nvSpPr>
        <p:spPr>
          <a:xfrm>
            <a:off x="6716100" y="2149025"/>
            <a:ext cx="1673700" cy="5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a:t>Factors that may force withdrawal</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par>
                                <p:cTn id="8" presetID="10" presetClass="entr" presetSubtype="0" fill="hold" nodeType="withEffect">
                                  <p:stCondLst>
                                    <p:cond delay="0"/>
                                  </p:stCondLst>
                                  <p:childTnLst>
                                    <p:set>
                                      <p:cBhvr>
                                        <p:cTn id="9" dur="1" fill="hold">
                                          <p:stCondLst>
                                            <p:cond delay="0"/>
                                          </p:stCondLst>
                                        </p:cTn>
                                        <p:tgtEl>
                                          <p:spTgt spid="394"/>
                                        </p:tgtEl>
                                        <p:attrNameLst>
                                          <p:attrName>style.visibility</p:attrName>
                                        </p:attrNameLst>
                                      </p:cBhvr>
                                      <p:to>
                                        <p:strVal val="visible"/>
                                      </p:to>
                                    </p:set>
                                    <p:animEffect transition="in" filter="fade">
                                      <p:cBhvr>
                                        <p:cTn id="10" dur="1000"/>
                                        <p:tgtEl>
                                          <p:spTgt spid="394"/>
                                        </p:tgtEl>
                                      </p:cBhvr>
                                    </p:animEffect>
                                  </p:childTnLst>
                                </p:cTn>
                              </p:par>
                              <p:par>
                                <p:cTn id="11" presetID="10" presetClass="entr" presetSubtype="0" fill="hold" nodeType="withEffect">
                                  <p:stCondLst>
                                    <p:cond delay="0"/>
                                  </p:stCondLst>
                                  <p:childTnLst>
                                    <p:set>
                                      <p:cBhvr>
                                        <p:cTn id="12" dur="1" fill="hold">
                                          <p:stCondLst>
                                            <p:cond delay="0"/>
                                          </p:stCondLst>
                                        </p:cTn>
                                        <p:tgtEl>
                                          <p:spTgt spid="395"/>
                                        </p:tgtEl>
                                        <p:attrNameLst>
                                          <p:attrName>style.visibility</p:attrName>
                                        </p:attrNameLst>
                                      </p:cBhvr>
                                      <p:to>
                                        <p:strVal val="visible"/>
                                      </p:to>
                                    </p:set>
                                    <p:animEffect transition="in" filter="fade">
                                      <p:cBhvr>
                                        <p:cTn id="13" dur="1000"/>
                                        <p:tgtEl>
                                          <p:spTgt spid="39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6"/>
                                        </p:tgtEl>
                                        <p:attrNameLst>
                                          <p:attrName>style.visibility</p:attrName>
                                        </p:attrNameLst>
                                      </p:cBhvr>
                                      <p:to>
                                        <p:strVal val="visible"/>
                                      </p:to>
                                    </p:set>
                                    <p:animEffect transition="in" filter="fade">
                                      <p:cBhvr>
                                        <p:cTn id="18" dur="1000"/>
                                        <p:tgtEl>
                                          <p:spTgt spid="396"/>
                                        </p:tgtEl>
                                      </p:cBhvr>
                                    </p:animEffect>
                                  </p:childTnLst>
                                </p:cTn>
                              </p:par>
                              <p:par>
                                <p:cTn id="19" presetID="10"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animEffect transition="in" filter="fade">
                                      <p:cBhvr>
                                        <p:cTn id="21" dur="1000"/>
                                        <p:tgtEl>
                                          <p:spTgt spid="397"/>
                                        </p:tgtEl>
                                      </p:cBhvr>
                                    </p:animEffect>
                                  </p:childTnLst>
                                </p:cTn>
                              </p:par>
                              <p:par>
                                <p:cTn id="22" presetID="10" presetClass="entr" presetSubtype="0" fill="hold" nodeType="withEffect">
                                  <p:stCondLst>
                                    <p:cond delay="0"/>
                                  </p:stCondLst>
                                  <p:childTnLst>
                                    <p:set>
                                      <p:cBhvr>
                                        <p:cTn id="23" dur="1" fill="hold">
                                          <p:stCondLst>
                                            <p:cond delay="0"/>
                                          </p:stCondLst>
                                        </p:cTn>
                                        <p:tgtEl>
                                          <p:spTgt spid="398"/>
                                        </p:tgtEl>
                                        <p:attrNameLst>
                                          <p:attrName>style.visibility</p:attrName>
                                        </p:attrNameLst>
                                      </p:cBhvr>
                                      <p:to>
                                        <p:strVal val="visible"/>
                                      </p:to>
                                    </p:set>
                                    <p:animEffect transition="in" filter="fade">
                                      <p:cBhvr>
                                        <p:cTn id="24" dur="1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5">
          <a:extLst>
            <a:ext uri="{FF2B5EF4-FFF2-40B4-BE49-F238E27FC236}">
              <a16:creationId xmlns:a16="http://schemas.microsoft.com/office/drawing/2014/main" id="{75FF0368-C277-BCE8-B508-20BE353587A5}"/>
            </a:ext>
          </a:extLst>
        </p:cNvPr>
        <p:cNvGrpSpPr/>
        <p:nvPr/>
      </p:nvGrpSpPr>
      <p:grpSpPr>
        <a:xfrm>
          <a:off x="0" y="0"/>
          <a:ext cx="0" cy="0"/>
          <a:chOff x="0" y="0"/>
          <a:chExt cx="0" cy="0"/>
        </a:xfrm>
      </p:grpSpPr>
      <p:sp>
        <p:nvSpPr>
          <p:cNvPr id="536" name="Google Shape;536;g290740b1b14_0_2082">
            <a:extLst>
              <a:ext uri="{FF2B5EF4-FFF2-40B4-BE49-F238E27FC236}">
                <a16:creationId xmlns:a16="http://schemas.microsoft.com/office/drawing/2014/main" id="{CAD1D3A1-1168-9EFD-ADCA-EAA231D0BC8C}"/>
              </a:ext>
            </a:extLst>
          </p:cNvPr>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Cohen et al.</a:t>
            </a:r>
            <a:r>
              <a:rPr lang="en-CA" sz="4000" baseline="30000" dirty="0"/>
              <a:t>31,32</a:t>
            </a:r>
            <a:endParaRPr sz="4000" dirty="0"/>
          </a:p>
        </p:txBody>
      </p:sp>
      <p:pic>
        <p:nvPicPr>
          <p:cNvPr id="2" name="Google Shape;537;g290740b1b14_0_2082">
            <a:extLst>
              <a:ext uri="{FF2B5EF4-FFF2-40B4-BE49-F238E27FC236}">
                <a16:creationId xmlns:a16="http://schemas.microsoft.com/office/drawing/2014/main" id="{9C706E09-4F45-677C-231F-742F7BC3DA4E}"/>
              </a:ext>
            </a:extLst>
          </p:cNvPr>
          <p:cNvPicPr preferRelativeResize="0"/>
          <p:nvPr/>
        </p:nvPicPr>
        <p:blipFill>
          <a:blip r:embed="rId3">
            <a:alphaModFix/>
          </a:blip>
          <a:stretch>
            <a:fillRect/>
          </a:stretch>
        </p:blipFill>
        <p:spPr>
          <a:xfrm>
            <a:off x="692725" y="1417650"/>
            <a:ext cx="7758551" cy="4630101"/>
          </a:xfrm>
          <a:prstGeom prst="rect">
            <a:avLst/>
          </a:prstGeom>
          <a:noFill/>
          <a:ln>
            <a:noFill/>
          </a:ln>
        </p:spPr>
      </p:pic>
    </p:spTree>
    <p:extLst>
      <p:ext uri="{BB962C8B-B14F-4D97-AF65-F5344CB8AC3E}">
        <p14:creationId xmlns:p14="http://schemas.microsoft.com/office/powerpoint/2010/main" val="360583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24ddfa1af05_0_3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Prognosis Following Dialysis Discontinuation</a:t>
            </a:r>
            <a:endParaRPr sz="4000" dirty="0"/>
          </a:p>
        </p:txBody>
      </p:sp>
      <p:sp>
        <p:nvSpPr>
          <p:cNvPr id="405" name="Google Shape;405;g24ddfa1af05_0_38"/>
          <p:cNvSpPr txBox="1">
            <a:spLocks noGrp="1"/>
          </p:cNvSpPr>
          <p:nvPr>
            <p:ph type="body" idx="1"/>
          </p:nvPr>
        </p:nvSpPr>
        <p:spPr>
          <a:xfrm>
            <a:off x="230774" y="3136175"/>
            <a:ext cx="4572000" cy="1143000"/>
          </a:xfrm>
          <a:prstGeom prst="rect">
            <a:avLst/>
          </a:prstGeom>
        </p:spPr>
        <p:txBody>
          <a:bodyPr spcFirstLastPara="1" wrap="square" lIns="91425" tIns="45700" rIns="91425" bIns="45700" anchor="t" anchorCtr="0">
            <a:noAutofit/>
          </a:bodyPr>
          <a:lstStyle/>
          <a:p>
            <a:pPr marL="457200" lvl="0" indent="-276225" algn="l" rtl="0">
              <a:spcBef>
                <a:spcPts val="0"/>
              </a:spcBef>
              <a:spcAft>
                <a:spcPts val="0"/>
              </a:spcAft>
              <a:buSzPts val="750"/>
              <a:buChar char="•"/>
            </a:pPr>
            <a:r>
              <a:rPr lang="en-CA" sz="2200" dirty="0"/>
              <a:t>Prognosis is highly variable and depends on remaining kidney function</a:t>
            </a:r>
            <a:endParaRPr sz="2200" dirty="0"/>
          </a:p>
        </p:txBody>
      </p:sp>
      <p:graphicFrame>
        <p:nvGraphicFramePr>
          <p:cNvPr id="2" name="Diagram 1">
            <a:extLst>
              <a:ext uri="{FF2B5EF4-FFF2-40B4-BE49-F238E27FC236}">
                <a16:creationId xmlns:a16="http://schemas.microsoft.com/office/drawing/2014/main" id="{5FA33396-E52B-87D7-C567-77962B0BA17B}"/>
              </a:ext>
            </a:extLst>
          </p:cNvPr>
          <p:cNvGraphicFramePr/>
          <p:nvPr>
            <p:extLst>
              <p:ext uri="{D42A27DB-BD31-4B8C-83A1-F6EECF244321}">
                <p14:modId xmlns:p14="http://schemas.microsoft.com/office/powerpoint/2010/main" val="1061936142"/>
              </p:ext>
            </p:extLst>
          </p:nvPr>
        </p:nvGraphicFramePr>
        <p:xfrm>
          <a:off x="2516774" y="1289050"/>
          <a:ext cx="7255875" cy="483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90740b1b14_0_195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Conservative Management</a:t>
            </a:r>
            <a:endParaRPr sz="4000"/>
          </a:p>
        </p:txBody>
      </p:sp>
      <p:sp>
        <p:nvSpPr>
          <p:cNvPr id="412" name="Google Shape;412;g290740b1b14_0_1955"/>
          <p:cNvSpPr/>
          <p:nvPr/>
        </p:nvSpPr>
        <p:spPr>
          <a:xfrm>
            <a:off x="3513003" y="1659801"/>
            <a:ext cx="2118000" cy="6093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ESRD</a:t>
            </a:r>
            <a:endParaRPr sz="2000">
              <a:solidFill>
                <a:srgbClr val="FFFFFF"/>
              </a:solidFill>
            </a:endParaRPr>
          </a:p>
        </p:txBody>
      </p:sp>
      <p:sp>
        <p:nvSpPr>
          <p:cNvPr id="413" name="Google Shape;413;g290740b1b14_0_1955"/>
          <p:cNvSpPr/>
          <p:nvPr/>
        </p:nvSpPr>
        <p:spPr>
          <a:xfrm>
            <a:off x="5626604"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Kidney Transplant</a:t>
            </a:r>
            <a:endParaRPr sz="2000">
              <a:solidFill>
                <a:srgbClr val="FFFFFF"/>
              </a:solidFill>
            </a:endParaRPr>
          </a:p>
        </p:txBody>
      </p:sp>
      <p:sp>
        <p:nvSpPr>
          <p:cNvPr id="414" name="Google Shape;414;g290740b1b14_0_1955"/>
          <p:cNvSpPr/>
          <p:nvPr/>
        </p:nvSpPr>
        <p:spPr>
          <a:xfrm>
            <a:off x="1396276" y="3423725"/>
            <a:ext cx="2118000" cy="6093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Hemodialysis</a:t>
            </a:r>
            <a:endParaRPr sz="2000">
              <a:solidFill>
                <a:srgbClr val="FFFFFF"/>
              </a:solidFill>
            </a:endParaRPr>
          </a:p>
        </p:txBody>
      </p:sp>
      <p:cxnSp>
        <p:nvCxnSpPr>
          <p:cNvPr id="415" name="Google Shape;415;g290740b1b14_0_1955"/>
          <p:cNvCxnSpPr>
            <a:stCxn id="412" idx="2"/>
            <a:endCxn id="414" idx="0"/>
          </p:cNvCxnSpPr>
          <p:nvPr/>
        </p:nvCxnSpPr>
        <p:spPr>
          <a:xfrm rot="5400000">
            <a:off x="2936253" y="1788051"/>
            <a:ext cx="1154700" cy="2116800"/>
          </a:xfrm>
          <a:prstGeom prst="bentConnector3">
            <a:avLst>
              <a:gd name="adj1" fmla="val 49997"/>
            </a:avLst>
          </a:prstGeom>
          <a:noFill/>
          <a:ln w="28575" cap="flat" cmpd="sng">
            <a:solidFill>
              <a:srgbClr val="C2C2C2"/>
            </a:solidFill>
            <a:prstDash val="solid"/>
            <a:round/>
            <a:headEnd type="none" w="med" len="med"/>
            <a:tailEnd type="triangle" w="med" len="med"/>
          </a:ln>
        </p:spPr>
      </p:cxnSp>
      <p:sp>
        <p:nvSpPr>
          <p:cNvPr id="416" name="Google Shape;416;g290740b1b14_0_1955"/>
          <p:cNvSpPr/>
          <p:nvPr/>
        </p:nvSpPr>
        <p:spPr>
          <a:xfrm>
            <a:off x="5528950" y="3424025"/>
            <a:ext cx="2313300" cy="609300"/>
          </a:xfrm>
          <a:prstGeom prst="flowChartSummingJunction">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7" name="Google Shape;417;g290740b1b14_0_1955"/>
          <p:cNvSpPr/>
          <p:nvPr/>
        </p:nvSpPr>
        <p:spPr>
          <a:xfrm>
            <a:off x="1301750" y="3423650"/>
            <a:ext cx="2313300" cy="609300"/>
          </a:xfrm>
          <a:prstGeom prst="flowChartSummingJunction">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8" name="Google Shape;418;g290740b1b14_0_1955"/>
          <p:cNvSpPr/>
          <p:nvPr/>
        </p:nvSpPr>
        <p:spPr>
          <a:xfrm>
            <a:off x="3511425" y="4784425"/>
            <a:ext cx="2118000" cy="1049700"/>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rgbClr val="FFFFFF"/>
                </a:solidFill>
              </a:rPr>
              <a:t>Conservative Kidney Management</a:t>
            </a:r>
            <a:endParaRPr sz="2000">
              <a:solidFill>
                <a:srgbClr val="FFFFFF"/>
              </a:solidFill>
            </a:endParaRPr>
          </a:p>
        </p:txBody>
      </p:sp>
      <p:cxnSp>
        <p:nvCxnSpPr>
          <p:cNvPr id="419" name="Google Shape;419;g290740b1b14_0_1955"/>
          <p:cNvCxnSpPr>
            <a:stCxn id="417" idx="4"/>
            <a:endCxn id="418" idx="1"/>
          </p:cNvCxnSpPr>
          <p:nvPr/>
        </p:nvCxnSpPr>
        <p:spPr>
          <a:xfrm rot="-5400000" flipH="1">
            <a:off x="2346800" y="4144550"/>
            <a:ext cx="1276200" cy="1053000"/>
          </a:xfrm>
          <a:prstGeom prst="bentConnector2">
            <a:avLst/>
          </a:prstGeom>
          <a:noFill/>
          <a:ln w="28575" cap="flat" cmpd="sng">
            <a:solidFill>
              <a:srgbClr val="C9DAF8"/>
            </a:solidFill>
            <a:prstDash val="solid"/>
            <a:round/>
            <a:headEnd type="none" w="med" len="med"/>
            <a:tailEnd type="triangle" w="med" len="med"/>
          </a:ln>
        </p:spPr>
      </p:cxnSp>
      <p:cxnSp>
        <p:nvCxnSpPr>
          <p:cNvPr id="420" name="Google Shape;420;g290740b1b14_0_1955"/>
          <p:cNvCxnSpPr>
            <a:stCxn id="412" idx="2"/>
            <a:endCxn id="418" idx="0"/>
          </p:cNvCxnSpPr>
          <p:nvPr/>
        </p:nvCxnSpPr>
        <p:spPr>
          <a:xfrm rot="5400000">
            <a:off x="3313653" y="3525951"/>
            <a:ext cx="2515200" cy="1500"/>
          </a:xfrm>
          <a:prstGeom prst="bentConnector3">
            <a:avLst>
              <a:gd name="adj1" fmla="val 50002"/>
            </a:avLst>
          </a:prstGeom>
          <a:noFill/>
          <a:ln w="28575" cap="flat" cmpd="sng">
            <a:solidFill>
              <a:srgbClr val="C9DAF8"/>
            </a:solidFill>
            <a:prstDash val="solid"/>
            <a:round/>
            <a:headEnd type="none" w="med" len="med"/>
            <a:tailEnd type="triangle" w="med" len="med"/>
          </a:ln>
        </p:spPr>
      </p:cxnSp>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a:extLst>
            <a:ext uri="{FF2B5EF4-FFF2-40B4-BE49-F238E27FC236}">
              <a16:creationId xmlns:a16="http://schemas.microsoft.com/office/drawing/2014/main" id="{5C54163B-C5FF-510A-EEDB-246FB20F1286}"/>
            </a:ext>
          </a:extLst>
        </p:cNvPr>
        <p:cNvGrpSpPr/>
        <p:nvPr/>
      </p:nvGrpSpPr>
      <p:grpSpPr>
        <a:xfrm>
          <a:off x="0" y="0"/>
          <a:ext cx="0" cy="0"/>
          <a:chOff x="0" y="0"/>
          <a:chExt cx="0" cy="0"/>
        </a:xfrm>
      </p:grpSpPr>
      <p:sp>
        <p:nvSpPr>
          <p:cNvPr id="426" name="Google Shape;426;g290740b1b14_0_1972">
            <a:extLst>
              <a:ext uri="{FF2B5EF4-FFF2-40B4-BE49-F238E27FC236}">
                <a16:creationId xmlns:a16="http://schemas.microsoft.com/office/drawing/2014/main" id="{89F2F179-D8BC-652E-E60A-2EAF32336820}"/>
              </a:ext>
            </a:extLst>
          </p:cNvPr>
          <p:cNvSpPr txBox="1">
            <a:spLocks noGrp="1"/>
          </p:cNvSpPr>
          <p:nvPr>
            <p:ph type="title"/>
          </p:nvPr>
        </p:nvSpPr>
        <p:spPr>
          <a:xfrm>
            <a:off x="250031" y="327700"/>
            <a:ext cx="8643938"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Embedded Kidney Palliative Care</a:t>
            </a:r>
            <a:r>
              <a:rPr lang="en-CA" sz="4000" baseline="30000" dirty="0"/>
              <a:t>32</a:t>
            </a:r>
            <a:endParaRPr sz="4000" baseline="30000" dirty="0"/>
          </a:p>
        </p:txBody>
      </p:sp>
      <p:pic>
        <p:nvPicPr>
          <p:cNvPr id="2" name="Picture 1">
            <a:extLst>
              <a:ext uri="{FF2B5EF4-FFF2-40B4-BE49-F238E27FC236}">
                <a16:creationId xmlns:a16="http://schemas.microsoft.com/office/drawing/2014/main" id="{3BDB4BA4-7D38-5A83-CD33-57044B4FF986}"/>
              </a:ext>
            </a:extLst>
          </p:cNvPr>
          <p:cNvPicPr>
            <a:picLocks noChangeAspect="1"/>
          </p:cNvPicPr>
          <p:nvPr/>
        </p:nvPicPr>
        <p:blipFill>
          <a:blip r:embed="rId3"/>
          <a:stretch>
            <a:fillRect/>
          </a:stretch>
        </p:blipFill>
        <p:spPr>
          <a:xfrm>
            <a:off x="4852738" y="1470700"/>
            <a:ext cx="4114800" cy="4582391"/>
          </a:xfrm>
          <a:prstGeom prst="rect">
            <a:avLst/>
          </a:prstGeom>
        </p:spPr>
      </p:pic>
      <p:pic>
        <p:nvPicPr>
          <p:cNvPr id="3" name="Picture 2">
            <a:extLst>
              <a:ext uri="{FF2B5EF4-FFF2-40B4-BE49-F238E27FC236}">
                <a16:creationId xmlns:a16="http://schemas.microsoft.com/office/drawing/2014/main" id="{06084852-D757-073D-143F-6B495FF29E71}"/>
              </a:ext>
            </a:extLst>
          </p:cNvPr>
          <p:cNvPicPr>
            <a:picLocks noChangeAspect="1"/>
          </p:cNvPicPr>
          <p:nvPr/>
        </p:nvPicPr>
        <p:blipFill>
          <a:blip r:embed="rId4"/>
          <a:stretch>
            <a:fillRect/>
          </a:stretch>
        </p:blipFill>
        <p:spPr>
          <a:xfrm>
            <a:off x="0" y="1988343"/>
            <a:ext cx="4852738" cy="2881313"/>
          </a:xfrm>
          <a:prstGeom prst="rect">
            <a:avLst/>
          </a:prstGeom>
        </p:spPr>
      </p:pic>
    </p:spTree>
    <p:extLst>
      <p:ext uri="{BB962C8B-B14F-4D97-AF65-F5344CB8AC3E}">
        <p14:creationId xmlns:p14="http://schemas.microsoft.com/office/powerpoint/2010/main" val="168079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FA8A9-E3F4-EFC4-4278-00B3E0F0F2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FC0779-BEE6-0505-9C74-BF5264142A7F}"/>
              </a:ext>
            </a:extLst>
          </p:cNvPr>
          <p:cNvPicPr>
            <a:picLocks noChangeAspect="1"/>
          </p:cNvPicPr>
          <p:nvPr/>
        </p:nvPicPr>
        <p:blipFill rotWithShape="1">
          <a:blip r:embed="rId3">
            <a:extLst>
              <a:ext uri="{28A0092B-C50C-407E-A947-70E740481C1C}">
                <a14:useLocalDpi xmlns:a14="http://schemas.microsoft.com/office/drawing/2010/main" val="0"/>
              </a:ext>
            </a:extLst>
          </a:blip>
          <a:srcRect b="12735"/>
          <a:stretch/>
        </p:blipFill>
        <p:spPr>
          <a:xfrm>
            <a:off x="6764" y="857250"/>
            <a:ext cx="9130473" cy="4488473"/>
          </a:xfrm>
          <a:prstGeom prst="rect">
            <a:avLst/>
          </a:prstGeom>
        </p:spPr>
      </p:pic>
      <p:sp>
        <p:nvSpPr>
          <p:cNvPr id="5" name="TextBox 4">
            <a:extLst>
              <a:ext uri="{FF2B5EF4-FFF2-40B4-BE49-F238E27FC236}">
                <a16:creationId xmlns:a16="http://schemas.microsoft.com/office/drawing/2014/main" id="{308EC203-18CF-8ADA-ECC2-04CE530BA2C6}"/>
              </a:ext>
            </a:extLst>
          </p:cNvPr>
          <p:cNvSpPr txBox="1"/>
          <p:nvPr/>
        </p:nvSpPr>
        <p:spPr>
          <a:xfrm>
            <a:off x="387707" y="986142"/>
            <a:ext cx="7899401" cy="1754326"/>
          </a:xfrm>
          <a:prstGeom prst="rect">
            <a:avLst/>
          </a:prstGeom>
          <a:noFill/>
        </p:spPr>
        <p:txBody>
          <a:bodyPr wrap="square" rtlCol="0">
            <a:spAutoFit/>
          </a:bodyPr>
          <a:lstStyle/>
          <a:p>
            <a:r>
              <a:rPr lang="en-CA" altLang="en-US" sz="2800" u="sng" dirty="0">
                <a:latin typeface="Arial" panose="020B0604020202020204" pitchFamily="34" charset="0"/>
                <a:cs typeface="Arial" panose="020B0604020202020204" pitchFamily="34" charset="0"/>
              </a:rPr>
              <a:t>Mitigating Potential Bias</a:t>
            </a:r>
          </a:p>
          <a:p>
            <a:endParaRPr lang="en-CA" alt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Conflict of Interest disclosure forms have been completed by all presenters and reviewed by the Planning Committee to ensure no bias exists.</a:t>
            </a:r>
          </a:p>
        </p:txBody>
      </p:sp>
    </p:spTree>
    <p:extLst>
      <p:ext uri="{BB962C8B-B14F-4D97-AF65-F5344CB8AC3E}">
        <p14:creationId xmlns:p14="http://schemas.microsoft.com/office/powerpoint/2010/main" val="1338618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90740b1b14_0_1972"/>
          <p:cNvSpPr txBox="1">
            <a:spLocks noGrp="1"/>
          </p:cNvSpPr>
          <p:nvPr>
            <p:ph type="title"/>
          </p:nvPr>
        </p:nvSpPr>
        <p:spPr>
          <a:xfrm>
            <a:off x="457200" y="427713"/>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Conservative Kidney Management</a:t>
            </a:r>
            <a:endParaRPr sz="4000"/>
          </a:p>
        </p:txBody>
      </p:sp>
      <p:sp>
        <p:nvSpPr>
          <p:cNvPr id="427" name="Google Shape;427;g290740b1b14_0_1972"/>
          <p:cNvSpPr txBox="1"/>
          <p:nvPr/>
        </p:nvSpPr>
        <p:spPr>
          <a:xfrm flipH="1">
            <a:off x="6738752" y="2997158"/>
            <a:ext cx="2331900" cy="117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800" b="1"/>
              <a:t>CKD Medical Management</a:t>
            </a:r>
            <a:endParaRPr b="1"/>
          </a:p>
        </p:txBody>
      </p:sp>
      <p:cxnSp>
        <p:nvCxnSpPr>
          <p:cNvPr id="428" name="Google Shape;428;g290740b1b14_0_1972"/>
          <p:cNvCxnSpPr/>
          <p:nvPr/>
        </p:nvCxnSpPr>
        <p:spPr>
          <a:xfrm>
            <a:off x="5768156" y="3593365"/>
            <a:ext cx="844500" cy="0"/>
          </a:xfrm>
          <a:prstGeom prst="straightConnector1">
            <a:avLst/>
          </a:prstGeom>
          <a:noFill/>
          <a:ln w="9525" cap="flat" cmpd="sng">
            <a:solidFill>
              <a:srgbClr val="C2C2C2"/>
            </a:solidFill>
            <a:prstDash val="solid"/>
            <a:round/>
            <a:headEnd type="none" w="sm" len="sm"/>
            <a:tailEnd type="none" w="sm" len="sm"/>
          </a:ln>
        </p:spPr>
      </p:cxnSp>
      <p:sp>
        <p:nvSpPr>
          <p:cNvPr id="429" name="Google Shape;429;g290740b1b14_0_1972"/>
          <p:cNvSpPr/>
          <p:nvPr/>
        </p:nvSpPr>
        <p:spPr>
          <a:xfrm flipH="1">
            <a:off x="6441381" y="3427657"/>
            <a:ext cx="342600" cy="342300"/>
          </a:xfrm>
          <a:prstGeom prst="ellips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90740b1b14_0_1972"/>
          <p:cNvSpPr txBox="1"/>
          <p:nvPr/>
        </p:nvSpPr>
        <p:spPr>
          <a:xfrm flipH="1">
            <a:off x="6399252" y="3395119"/>
            <a:ext cx="426900" cy="5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CA">
                <a:solidFill>
                  <a:srgbClr val="FFFFFF"/>
                </a:solidFill>
                <a:latin typeface="Roboto"/>
                <a:ea typeface="Roboto"/>
                <a:cs typeface="Roboto"/>
                <a:sym typeface="Roboto"/>
              </a:rPr>
              <a:t>2</a:t>
            </a:r>
            <a:endParaRPr sz="2000">
              <a:solidFill>
                <a:srgbClr val="FFFFFF"/>
              </a:solidFill>
            </a:endParaRPr>
          </a:p>
        </p:txBody>
      </p:sp>
      <p:sp>
        <p:nvSpPr>
          <p:cNvPr id="431" name="Google Shape;431;g290740b1b14_0_1972"/>
          <p:cNvSpPr txBox="1"/>
          <p:nvPr/>
        </p:nvSpPr>
        <p:spPr>
          <a:xfrm>
            <a:off x="53521" y="3765128"/>
            <a:ext cx="2331900" cy="117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CA" sz="1800" b="1"/>
              <a:t>Symptom Management</a:t>
            </a:r>
            <a:endParaRPr b="1"/>
          </a:p>
        </p:txBody>
      </p:sp>
      <p:cxnSp>
        <p:nvCxnSpPr>
          <p:cNvPr id="432" name="Google Shape;432;g290740b1b14_0_1972"/>
          <p:cNvCxnSpPr/>
          <p:nvPr/>
        </p:nvCxnSpPr>
        <p:spPr>
          <a:xfrm rot="10800000">
            <a:off x="2511232" y="4371702"/>
            <a:ext cx="1269000" cy="0"/>
          </a:xfrm>
          <a:prstGeom prst="straightConnector1">
            <a:avLst/>
          </a:prstGeom>
          <a:noFill/>
          <a:ln w="9525" cap="flat" cmpd="sng">
            <a:solidFill>
              <a:srgbClr val="C2C2C2"/>
            </a:solidFill>
            <a:prstDash val="solid"/>
            <a:round/>
            <a:headEnd type="none" w="sm" len="sm"/>
            <a:tailEnd type="none" w="sm" len="sm"/>
          </a:ln>
        </p:spPr>
      </p:cxnSp>
      <p:sp>
        <p:nvSpPr>
          <p:cNvPr id="433" name="Google Shape;433;g290740b1b14_0_1972"/>
          <p:cNvSpPr/>
          <p:nvPr/>
        </p:nvSpPr>
        <p:spPr>
          <a:xfrm>
            <a:off x="3072128" y="3545450"/>
            <a:ext cx="3027526" cy="1122067"/>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p>
            <a:endParaRPr lang="en-US"/>
          </a:p>
        </p:txBody>
      </p:sp>
      <p:sp>
        <p:nvSpPr>
          <p:cNvPr id="434" name="Google Shape;434;g290740b1b14_0_1972"/>
          <p:cNvSpPr/>
          <p:nvPr/>
        </p:nvSpPr>
        <p:spPr>
          <a:xfrm>
            <a:off x="3263629" y="3332638"/>
            <a:ext cx="2626765" cy="967283"/>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txBody>
          <a:bodyPr/>
          <a:lstStyle/>
          <a:p>
            <a:endParaRPr lang="en-US"/>
          </a:p>
        </p:txBody>
      </p:sp>
      <p:sp>
        <p:nvSpPr>
          <p:cNvPr id="435" name="Google Shape;435;g290740b1b14_0_1972"/>
          <p:cNvSpPr/>
          <p:nvPr/>
        </p:nvSpPr>
        <p:spPr>
          <a:xfrm>
            <a:off x="3536169" y="3014944"/>
            <a:ext cx="2081388" cy="766462"/>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p>
            <a:endParaRPr lang="en-US"/>
          </a:p>
        </p:txBody>
      </p:sp>
      <p:sp>
        <p:nvSpPr>
          <p:cNvPr id="436" name="Google Shape;436;g290740b1b14_0_1972"/>
          <p:cNvSpPr/>
          <p:nvPr/>
        </p:nvSpPr>
        <p:spPr>
          <a:xfrm>
            <a:off x="3939144" y="2525107"/>
            <a:ext cx="1281063" cy="481278"/>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a:lstStyle/>
          <a:p>
            <a:endParaRPr lang="en-US"/>
          </a:p>
        </p:txBody>
      </p:sp>
      <p:sp>
        <p:nvSpPr>
          <p:cNvPr id="437" name="Google Shape;437;g290740b1b14_0_1972"/>
          <p:cNvSpPr/>
          <p:nvPr/>
        </p:nvSpPr>
        <p:spPr>
          <a:xfrm>
            <a:off x="2615163" y="4057635"/>
            <a:ext cx="1969724" cy="1421570"/>
          </a:xfrm>
          <a:custGeom>
            <a:avLst/>
            <a:gdLst/>
            <a:ahLst/>
            <a:cxnLst/>
            <a:rect l="l" t="t" r="r" b="b"/>
            <a:pathLst>
              <a:path w="31954" h="20822" extrusionOk="0">
                <a:moveTo>
                  <a:pt x="7355" y="0"/>
                </a:moveTo>
                <a:lnTo>
                  <a:pt x="31954" y="8796"/>
                </a:lnTo>
                <a:lnTo>
                  <a:pt x="31954" y="20822"/>
                </a:lnTo>
                <a:lnTo>
                  <a:pt x="0" y="8895"/>
                </a:lnTo>
                <a:close/>
              </a:path>
            </a:pathLst>
          </a:custGeom>
          <a:solidFill>
            <a:srgbClr val="0944A1"/>
          </a:solidFill>
          <a:ln>
            <a:noFill/>
          </a:ln>
        </p:spPr>
        <p:txBody>
          <a:bodyPr/>
          <a:lstStyle/>
          <a:p>
            <a:endParaRPr lang="en-US"/>
          </a:p>
        </p:txBody>
      </p:sp>
      <p:sp>
        <p:nvSpPr>
          <p:cNvPr id="438" name="Google Shape;438;g290740b1b14_0_1972"/>
          <p:cNvSpPr/>
          <p:nvPr/>
        </p:nvSpPr>
        <p:spPr>
          <a:xfrm>
            <a:off x="3339232" y="3364431"/>
            <a:ext cx="1240819" cy="754702"/>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txBody>
          <a:bodyPr/>
          <a:lstStyle/>
          <a:p>
            <a:endParaRPr lang="en-US"/>
          </a:p>
        </p:txBody>
      </p:sp>
      <p:sp>
        <p:nvSpPr>
          <p:cNvPr id="439" name="Google Shape;439;g290740b1b14_0_1972"/>
          <p:cNvSpPr/>
          <p:nvPr/>
        </p:nvSpPr>
        <p:spPr>
          <a:xfrm flipH="1">
            <a:off x="4577451" y="3364431"/>
            <a:ext cx="1240819" cy="754702"/>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txBody>
          <a:bodyPr/>
          <a:lstStyle/>
          <a:p>
            <a:endParaRPr lang="en-US"/>
          </a:p>
        </p:txBody>
      </p:sp>
      <p:sp>
        <p:nvSpPr>
          <p:cNvPr id="440" name="Google Shape;440;g290740b1b14_0_1972"/>
          <p:cNvSpPr/>
          <p:nvPr/>
        </p:nvSpPr>
        <p:spPr>
          <a:xfrm>
            <a:off x="3607015" y="2750613"/>
            <a:ext cx="973043" cy="834067"/>
          </a:xfrm>
          <a:custGeom>
            <a:avLst/>
            <a:gdLst/>
            <a:ahLst/>
            <a:cxnLst/>
            <a:rect l="l" t="t" r="r" b="b"/>
            <a:pathLst>
              <a:path w="18238" h="14114" extrusionOk="0">
                <a:moveTo>
                  <a:pt x="6262" y="0"/>
                </a:moveTo>
                <a:lnTo>
                  <a:pt x="18238" y="4324"/>
                </a:lnTo>
                <a:lnTo>
                  <a:pt x="18238" y="14114"/>
                </a:lnTo>
                <a:lnTo>
                  <a:pt x="0" y="7554"/>
                </a:lnTo>
                <a:close/>
              </a:path>
            </a:pathLst>
          </a:custGeom>
          <a:solidFill>
            <a:srgbClr val="0944A1"/>
          </a:solidFill>
          <a:ln>
            <a:noFill/>
          </a:ln>
        </p:spPr>
        <p:txBody>
          <a:bodyPr/>
          <a:lstStyle/>
          <a:p>
            <a:endParaRPr lang="en-US"/>
          </a:p>
        </p:txBody>
      </p:sp>
      <p:sp>
        <p:nvSpPr>
          <p:cNvPr id="441" name="Google Shape;441;g290740b1b14_0_1972"/>
          <p:cNvSpPr/>
          <p:nvPr/>
        </p:nvSpPr>
        <p:spPr>
          <a:xfrm flipH="1">
            <a:off x="4577444" y="2750613"/>
            <a:ext cx="973043" cy="834067"/>
          </a:xfrm>
          <a:custGeom>
            <a:avLst/>
            <a:gdLst/>
            <a:ahLst/>
            <a:cxnLst/>
            <a:rect l="l" t="t" r="r" b="b"/>
            <a:pathLst>
              <a:path w="18238" h="14114" extrusionOk="0">
                <a:moveTo>
                  <a:pt x="6262" y="0"/>
                </a:moveTo>
                <a:lnTo>
                  <a:pt x="18238" y="4324"/>
                </a:lnTo>
                <a:lnTo>
                  <a:pt x="18238" y="14114"/>
                </a:lnTo>
                <a:lnTo>
                  <a:pt x="0" y="7554"/>
                </a:lnTo>
                <a:close/>
              </a:path>
            </a:pathLst>
          </a:custGeom>
          <a:solidFill>
            <a:srgbClr val="0D5DDF"/>
          </a:solidFill>
          <a:ln>
            <a:noFill/>
          </a:ln>
        </p:spPr>
        <p:txBody>
          <a:bodyPr/>
          <a:lstStyle/>
          <a:p>
            <a:endParaRPr lang="en-US"/>
          </a:p>
        </p:txBody>
      </p:sp>
      <p:sp>
        <p:nvSpPr>
          <p:cNvPr id="442" name="Google Shape;442;g290740b1b14_0_1972"/>
          <p:cNvSpPr/>
          <p:nvPr/>
        </p:nvSpPr>
        <p:spPr>
          <a:xfrm>
            <a:off x="4012666" y="1828498"/>
            <a:ext cx="567404" cy="986709"/>
          </a:xfrm>
          <a:custGeom>
            <a:avLst/>
            <a:gdLst/>
            <a:ahLst/>
            <a:cxnLst/>
            <a:rect l="l" t="t" r="r" b="b"/>
            <a:pathLst>
              <a:path w="10635" h="16697" extrusionOk="0">
                <a:moveTo>
                  <a:pt x="10635" y="0"/>
                </a:moveTo>
                <a:lnTo>
                  <a:pt x="0" y="12722"/>
                </a:lnTo>
                <a:lnTo>
                  <a:pt x="10635" y="16697"/>
                </a:lnTo>
                <a:close/>
              </a:path>
            </a:pathLst>
          </a:custGeom>
          <a:solidFill>
            <a:srgbClr val="0944A1"/>
          </a:solidFill>
          <a:ln>
            <a:noFill/>
          </a:ln>
        </p:spPr>
        <p:txBody>
          <a:bodyPr/>
          <a:lstStyle/>
          <a:p>
            <a:endParaRPr lang="en-US"/>
          </a:p>
        </p:txBody>
      </p:sp>
      <p:sp>
        <p:nvSpPr>
          <p:cNvPr id="443" name="Google Shape;443;g290740b1b14_0_1972"/>
          <p:cNvSpPr/>
          <p:nvPr/>
        </p:nvSpPr>
        <p:spPr>
          <a:xfrm flipH="1">
            <a:off x="4577433" y="1828498"/>
            <a:ext cx="567404" cy="986709"/>
          </a:xfrm>
          <a:custGeom>
            <a:avLst/>
            <a:gdLst/>
            <a:ahLst/>
            <a:cxnLst/>
            <a:rect l="l" t="t" r="r" b="b"/>
            <a:pathLst>
              <a:path w="10635" h="16697" extrusionOk="0">
                <a:moveTo>
                  <a:pt x="10635" y="0"/>
                </a:moveTo>
                <a:lnTo>
                  <a:pt x="0" y="12722"/>
                </a:lnTo>
                <a:lnTo>
                  <a:pt x="10635" y="16697"/>
                </a:lnTo>
                <a:close/>
              </a:path>
            </a:pathLst>
          </a:custGeom>
          <a:solidFill>
            <a:srgbClr val="0C58D3"/>
          </a:solidFill>
          <a:ln>
            <a:noFill/>
          </a:ln>
        </p:spPr>
        <p:txBody>
          <a:bodyPr/>
          <a:lstStyle/>
          <a:p>
            <a:endParaRPr lang="en-US"/>
          </a:p>
        </p:txBody>
      </p:sp>
      <p:sp>
        <p:nvSpPr>
          <p:cNvPr id="444" name="Google Shape;444;g290740b1b14_0_1972"/>
          <p:cNvSpPr/>
          <p:nvPr/>
        </p:nvSpPr>
        <p:spPr>
          <a:xfrm>
            <a:off x="3143962" y="3363135"/>
            <a:ext cx="1436041" cy="1094009"/>
          </a:xfrm>
          <a:custGeom>
            <a:avLst/>
            <a:gdLst/>
            <a:ahLst/>
            <a:cxnLst/>
            <a:rect l="l" t="t" r="r" b="b"/>
            <a:pathLst>
              <a:path w="65016" h="46623" extrusionOk="0">
                <a:moveTo>
                  <a:pt x="17858" y="0"/>
                </a:moveTo>
                <a:lnTo>
                  <a:pt x="0" y="22135"/>
                </a:lnTo>
                <a:lnTo>
                  <a:pt x="65016" y="46623"/>
                </a:lnTo>
                <a:lnTo>
                  <a:pt x="65016" y="17537"/>
                </a:lnTo>
                <a:close/>
              </a:path>
            </a:pathLst>
          </a:custGeom>
          <a:solidFill>
            <a:srgbClr val="0944A1"/>
          </a:solidFill>
          <a:ln>
            <a:noFill/>
          </a:ln>
        </p:spPr>
        <p:txBody>
          <a:bodyPr/>
          <a:lstStyle/>
          <a:p>
            <a:endParaRPr lang="en-US"/>
          </a:p>
        </p:txBody>
      </p:sp>
      <p:sp>
        <p:nvSpPr>
          <p:cNvPr id="445" name="Google Shape;445;g290740b1b14_0_1972"/>
          <p:cNvSpPr/>
          <p:nvPr/>
        </p:nvSpPr>
        <p:spPr>
          <a:xfrm flipH="1">
            <a:off x="4577378" y="3364871"/>
            <a:ext cx="1436041" cy="1094009"/>
          </a:xfrm>
          <a:custGeom>
            <a:avLst/>
            <a:gdLst/>
            <a:ahLst/>
            <a:cxnLst/>
            <a:rect l="l" t="t" r="r" b="b"/>
            <a:pathLst>
              <a:path w="65016" h="46623" extrusionOk="0">
                <a:moveTo>
                  <a:pt x="17858" y="0"/>
                </a:moveTo>
                <a:lnTo>
                  <a:pt x="0" y="22135"/>
                </a:lnTo>
                <a:lnTo>
                  <a:pt x="65016" y="46623"/>
                </a:lnTo>
                <a:lnTo>
                  <a:pt x="65016" y="17537"/>
                </a:lnTo>
                <a:close/>
              </a:path>
            </a:pathLst>
          </a:custGeom>
          <a:solidFill>
            <a:srgbClr val="0E65F0"/>
          </a:solidFill>
          <a:ln>
            <a:noFill/>
          </a:ln>
        </p:spPr>
        <p:txBody>
          <a:bodyPr/>
          <a:lstStyle/>
          <a:p>
            <a:endParaRPr lang="en-US"/>
          </a:p>
        </p:txBody>
      </p:sp>
      <p:sp>
        <p:nvSpPr>
          <p:cNvPr id="446" name="Google Shape;446;g290740b1b14_0_1972"/>
          <p:cNvSpPr/>
          <p:nvPr/>
        </p:nvSpPr>
        <p:spPr>
          <a:xfrm flipH="1">
            <a:off x="4584829" y="4057635"/>
            <a:ext cx="1969724" cy="1421570"/>
          </a:xfrm>
          <a:custGeom>
            <a:avLst/>
            <a:gdLst/>
            <a:ahLst/>
            <a:cxnLst/>
            <a:rect l="l" t="t" r="r" b="b"/>
            <a:pathLst>
              <a:path w="31954" h="20822" extrusionOk="0">
                <a:moveTo>
                  <a:pt x="7355" y="0"/>
                </a:moveTo>
                <a:lnTo>
                  <a:pt x="31954" y="8796"/>
                </a:lnTo>
                <a:lnTo>
                  <a:pt x="31954" y="20822"/>
                </a:lnTo>
                <a:lnTo>
                  <a:pt x="0" y="8895"/>
                </a:lnTo>
                <a:close/>
              </a:path>
            </a:pathLst>
          </a:custGeom>
          <a:solidFill>
            <a:srgbClr val="307BF3"/>
          </a:solidFill>
          <a:ln>
            <a:noFill/>
          </a:ln>
        </p:spPr>
        <p:txBody>
          <a:bodyPr/>
          <a:lstStyle/>
          <a:p>
            <a:endParaRPr lang="en-US"/>
          </a:p>
        </p:txBody>
      </p:sp>
      <p:sp>
        <p:nvSpPr>
          <p:cNvPr id="447" name="Google Shape;447;g290740b1b14_0_1972"/>
          <p:cNvSpPr txBox="1"/>
          <p:nvPr/>
        </p:nvSpPr>
        <p:spPr>
          <a:xfrm>
            <a:off x="53521" y="2367620"/>
            <a:ext cx="2331900" cy="1175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CA" sz="1800" b="1"/>
              <a:t>Advance Care Planning</a:t>
            </a:r>
            <a:endParaRPr b="1"/>
          </a:p>
        </p:txBody>
      </p:sp>
      <p:cxnSp>
        <p:nvCxnSpPr>
          <p:cNvPr id="448" name="Google Shape;448;g290740b1b14_0_1972"/>
          <p:cNvCxnSpPr/>
          <p:nvPr/>
        </p:nvCxnSpPr>
        <p:spPr>
          <a:xfrm rot="10800000">
            <a:off x="2511232" y="2963838"/>
            <a:ext cx="1269000" cy="0"/>
          </a:xfrm>
          <a:prstGeom prst="straightConnector1">
            <a:avLst/>
          </a:prstGeom>
          <a:noFill/>
          <a:ln w="9525" cap="flat" cmpd="sng">
            <a:solidFill>
              <a:srgbClr val="C2C2C2"/>
            </a:solidFill>
            <a:prstDash val="solid"/>
            <a:round/>
            <a:headEnd type="none" w="sm" len="sm"/>
            <a:tailEnd type="none" w="sm" len="sm"/>
          </a:ln>
        </p:spPr>
      </p:cxnSp>
      <p:sp>
        <p:nvSpPr>
          <p:cNvPr id="449" name="Google Shape;449;g290740b1b14_0_1972"/>
          <p:cNvSpPr txBox="1"/>
          <p:nvPr/>
        </p:nvSpPr>
        <p:spPr>
          <a:xfrm flipH="1">
            <a:off x="6738752" y="1656717"/>
            <a:ext cx="2331900" cy="117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800" b="1"/>
              <a:t>End of Life Care</a:t>
            </a:r>
            <a:endParaRPr b="1"/>
          </a:p>
        </p:txBody>
      </p:sp>
      <p:cxnSp>
        <p:nvCxnSpPr>
          <p:cNvPr id="450" name="Google Shape;450;g290740b1b14_0_1972"/>
          <p:cNvCxnSpPr/>
          <p:nvPr/>
        </p:nvCxnSpPr>
        <p:spPr>
          <a:xfrm>
            <a:off x="4882873" y="2252924"/>
            <a:ext cx="1730100" cy="0"/>
          </a:xfrm>
          <a:prstGeom prst="straightConnector1">
            <a:avLst/>
          </a:prstGeom>
          <a:noFill/>
          <a:ln w="9525" cap="flat" cmpd="sng">
            <a:solidFill>
              <a:srgbClr val="C2C2C2"/>
            </a:solidFill>
            <a:prstDash val="solid"/>
            <a:round/>
            <a:headEnd type="none" w="sm" len="sm"/>
            <a:tailEnd type="none" w="sm" len="sm"/>
          </a:ln>
        </p:spPr>
      </p:cxnSp>
      <p:sp>
        <p:nvSpPr>
          <p:cNvPr id="451" name="Google Shape;451;g290740b1b14_0_1972"/>
          <p:cNvSpPr/>
          <p:nvPr/>
        </p:nvSpPr>
        <p:spPr>
          <a:xfrm flipH="1">
            <a:off x="6441381" y="2045765"/>
            <a:ext cx="342600" cy="342300"/>
          </a:xfrm>
          <a:prstGeom prst="ellips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290740b1b14_0_1972"/>
          <p:cNvSpPr txBox="1"/>
          <p:nvPr/>
        </p:nvSpPr>
        <p:spPr>
          <a:xfrm flipH="1">
            <a:off x="6399252" y="2013227"/>
            <a:ext cx="426900" cy="5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CA">
                <a:solidFill>
                  <a:srgbClr val="FFFFFF"/>
                </a:solidFill>
                <a:latin typeface="Roboto"/>
                <a:ea typeface="Roboto"/>
                <a:cs typeface="Roboto"/>
                <a:sym typeface="Roboto"/>
              </a:rPr>
              <a:t>4</a:t>
            </a:r>
            <a:endParaRPr sz="2000">
              <a:solidFill>
                <a:srgbClr val="FFFFFF"/>
              </a:solidFill>
            </a:endParaRPr>
          </a:p>
        </p:txBody>
      </p:sp>
      <p:sp>
        <p:nvSpPr>
          <p:cNvPr id="453" name="Google Shape;453;g290740b1b14_0_1972"/>
          <p:cNvSpPr/>
          <p:nvPr/>
        </p:nvSpPr>
        <p:spPr>
          <a:xfrm flipH="1">
            <a:off x="2385568" y="2776269"/>
            <a:ext cx="342600" cy="342300"/>
          </a:xfrm>
          <a:prstGeom prst="ellips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290740b1b14_0_1972"/>
          <p:cNvSpPr txBox="1"/>
          <p:nvPr/>
        </p:nvSpPr>
        <p:spPr>
          <a:xfrm flipH="1">
            <a:off x="2343438" y="2728612"/>
            <a:ext cx="426900" cy="5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CA">
                <a:solidFill>
                  <a:srgbClr val="FFFFFF"/>
                </a:solidFill>
                <a:latin typeface="Roboto"/>
                <a:ea typeface="Roboto"/>
                <a:cs typeface="Roboto"/>
                <a:sym typeface="Roboto"/>
              </a:rPr>
              <a:t>3</a:t>
            </a:r>
            <a:endParaRPr sz="2000">
              <a:solidFill>
                <a:srgbClr val="FFFFFF"/>
              </a:solidFill>
            </a:endParaRPr>
          </a:p>
        </p:txBody>
      </p:sp>
      <p:sp>
        <p:nvSpPr>
          <p:cNvPr id="455" name="Google Shape;455;g290740b1b14_0_1972"/>
          <p:cNvSpPr/>
          <p:nvPr/>
        </p:nvSpPr>
        <p:spPr>
          <a:xfrm flipH="1">
            <a:off x="2385484" y="4181904"/>
            <a:ext cx="342600" cy="342300"/>
          </a:xfrm>
          <a:prstGeom prst="ellips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290740b1b14_0_1972"/>
          <p:cNvSpPr txBox="1"/>
          <p:nvPr/>
        </p:nvSpPr>
        <p:spPr>
          <a:xfrm flipH="1">
            <a:off x="2343354" y="4149366"/>
            <a:ext cx="426900" cy="5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CA">
                <a:solidFill>
                  <a:srgbClr val="FFFFFF"/>
                </a:solidFill>
                <a:latin typeface="Roboto"/>
                <a:ea typeface="Roboto"/>
                <a:cs typeface="Roboto"/>
                <a:sym typeface="Roboto"/>
              </a:rPr>
              <a:t>1</a:t>
            </a:r>
            <a:endParaRPr sz="2000">
              <a:solidFill>
                <a:srgbClr val="FFFFFF"/>
              </a:solidFill>
            </a:endParaRPr>
          </a:p>
        </p:txBody>
      </p:sp>
      <p:sp>
        <p:nvSpPr>
          <p:cNvPr id="457" name="Google Shape;457;g290740b1b14_0_1972"/>
          <p:cNvSpPr txBox="1"/>
          <p:nvPr/>
        </p:nvSpPr>
        <p:spPr>
          <a:xfrm>
            <a:off x="185675" y="5570150"/>
            <a:ext cx="43917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600"/>
              <a:t>Median Survival can range from 6-23 months</a:t>
            </a:r>
            <a:endParaRPr sz="1600"/>
          </a:p>
        </p:txBody>
      </p:sp>
      <p:sp>
        <p:nvSpPr>
          <p:cNvPr id="458" name="Google Shape;458;g290740b1b14_0_1972"/>
          <p:cNvSpPr txBox="1"/>
          <p:nvPr/>
        </p:nvSpPr>
        <p:spPr>
          <a:xfrm>
            <a:off x="4740751" y="5570825"/>
            <a:ext cx="42288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1600" dirty="0"/>
              <a:t>In certain patients, little difference in survival</a:t>
            </a:r>
            <a:endParaRP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par>
                                <p:cTn id="8" presetID="1" presetClass="entr" presetSubtype="0" fill="hold" nodeType="withEffect">
                                  <p:stCondLst>
                                    <p:cond delay="0"/>
                                  </p:stCondLst>
                                  <p:childTnLst>
                                    <p:set>
                                      <p:cBhvr>
                                        <p:cTn id="9" dur="1" fill="hold">
                                          <p:stCondLst>
                                            <p:cond delay="0"/>
                                          </p:stCondLst>
                                        </p:cTn>
                                        <p:tgtEl>
                                          <p:spTgt spid="45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5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7"/>
                                        </p:tgtEl>
                                        <p:attrNameLst>
                                          <p:attrName>style.visibility</p:attrName>
                                        </p:attrNameLst>
                                      </p:cBhvr>
                                      <p:to>
                                        <p:strVal val="visible"/>
                                      </p:to>
                                    </p:set>
                                    <p:animEffect transition="in" filter="fade">
                                      <p:cBhvr>
                                        <p:cTn id="18" dur="1000"/>
                                        <p:tgtEl>
                                          <p:spTgt spid="427"/>
                                        </p:tgtEl>
                                      </p:cBhvr>
                                    </p:animEffect>
                                  </p:childTnLst>
                                </p:cTn>
                              </p:par>
                              <p:par>
                                <p:cTn id="19" presetID="1" presetClass="entr" presetSubtype="0" fill="hold" nodeType="withEffect">
                                  <p:stCondLst>
                                    <p:cond delay="0"/>
                                  </p:stCondLst>
                                  <p:childTnLst>
                                    <p:set>
                                      <p:cBhvr>
                                        <p:cTn id="20" dur="1" fill="hold">
                                          <p:stCondLst>
                                            <p:cond delay="0"/>
                                          </p:stCondLst>
                                        </p:cTn>
                                        <p:tgtEl>
                                          <p:spTgt spid="4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7"/>
                                        </p:tgtEl>
                                        <p:attrNameLst>
                                          <p:attrName>style.visibility</p:attrName>
                                        </p:attrNameLst>
                                      </p:cBhvr>
                                      <p:to>
                                        <p:strVal val="visible"/>
                                      </p:to>
                                    </p:set>
                                    <p:animEffect transition="in" filter="fade">
                                      <p:cBhvr>
                                        <p:cTn id="29" dur="1000"/>
                                        <p:tgtEl>
                                          <p:spTgt spid="447"/>
                                        </p:tgtEl>
                                      </p:cBhvr>
                                    </p:animEffect>
                                  </p:childTnLst>
                                </p:cTn>
                              </p:par>
                              <p:par>
                                <p:cTn id="30" presetID="1" presetClass="entr" presetSubtype="0" fill="hold" nodeType="withEffect">
                                  <p:stCondLst>
                                    <p:cond delay="0"/>
                                  </p:stCondLst>
                                  <p:childTnLst>
                                    <p:set>
                                      <p:cBhvr>
                                        <p:cTn id="31" dur="1" fill="hold">
                                          <p:stCondLst>
                                            <p:cond delay="0"/>
                                          </p:stCondLst>
                                        </p:cTn>
                                        <p:tgtEl>
                                          <p:spTgt spid="44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5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5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49"/>
                                        </p:tgtEl>
                                        <p:attrNameLst>
                                          <p:attrName>style.visibility</p:attrName>
                                        </p:attrNameLst>
                                      </p:cBhvr>
                                      <p:to>
                                        <p:strVal val="visible"/>
                                      </p:to>
                                    </p:set>
                                    <p:animEffect transition="in" filter="fade">
                                      <p:cBhvr>
                                        <p:cTn id="40" dur="1000"/>
                                        <p:tgtEl>
                                          <p:spTgt spid="449"/>
                                        </p:tgtEl>
                                      </p:cBhvr>
                                    </p:animEffect>
                                  </p:childTnLst>
                                </p:cTn>
                              </p:par>
                              <p:par>
                                <p:cTn id="41" presetID="1" presetClass="entr" presetSubtype="0" fill="hold" nodeType="withEffect">
                                  <p:stCondLst>
                                    <p:cond delay="0"/>
                                  </p:stCondLst>
                                  <p:childTnLst>
                                    <p:set>
                                      <p:cBhvr>
                                        <p:cTn id="42" dur="1" fill="hold">
                                          <p:stCondLst>
                                            <p:cond delay="0"/>
                                          </p:stCondLst>
                                        </p:cTn>
                                        <p:tgtEl>
                                          <p:spTgt spid="4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1"/>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52"/>
                                        </p:tgtEl>
                                        <p:attrNameLst>
                                          <p:attrName>style.visibility</p:attrName>
                                        </p:attrNameLst>
                                      </p:cBhvr>
                                      <p:to>
                                        <p:strVal val="visible"/>
                                      </p:to>
                                    </p:set>
                                    <p:animEffect transition="in" filter="fade">
                                      <p:cBhvr>
                                        <p:cTn id="47" dur="1000"/>
                                        <p:tgtEl>
                                          <p:spTgt spid="45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5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90740b1b14_0_200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CKM Resources</a:t>
            </a:r>
            <a:endParaRPr sz="4000"/>
          </a:p>
        </p:txBody>
      </p:sp>
      <p:pic>
        <p:nvPicPr>
          <p:cNvPr id="465" name="Google Shape;465;g290740b1b14_0_2007"/>
          <p:cNvPicPr preferRelativeResize="0"/>
          <p:nvPr/>
        </p:nvPicPr>
        <p:blipFill rotWithShape="1">
          <a:blip r:embed="rId3">
            <a:alphaModFix/>
          </a:blip>
          <a:srcRect t="1497"/>
          <a:stretch/>
        </p:blipFill>
        <p:spPr>
          <a:xfrm>
            <a:off x="152400" y="1417650"/>
            <a:ext cx="8839199" cy="4632075"/>
          </a:xfrm>
          <a:prstGeom prst="rect">
            <a:avLst/>
          </a:prstGeom>
          <a:noFill/>
          <a:ln w="28575" cap="flat" cmpd="sng">
            <a:solidFill>
              <a:schemeClr val="dk2"/>
            </a:solidFill>
            <a:prstDash val="solid"/>
            <a:round/>
            <a:headEnd type="none" w="sm" len="sm"/>
            <a:tailEnd type="none" w="sm" len="sm"/>
          </a:ln>
        </p:spPr>
      </p:pic>
      <p:sp>
        <p:nvSpPr>
          <p:cNvPr id="466" name="Google Shape;466;g290740b1b14_0_2007"/>
          <p:cNvSpPr txBox="1"/>
          <p:nvPr/>
        </p:nvSpPr>
        <p:spPr>
          <a:xfrm>
            <a:off x="3338100" y="1472050"/>
            <a:ext cx="2467800" cy="5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100" dirty="0" err="1"/>
              <a:t>www.ckmcare.com</a:t>
            </a:r>
            <a:endParaRPr sz="2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89e98707f3_0_7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End of life considerations in ESRD</a:t>
            </a:r>
            <a:endParaRPr sz="4000"/>
          </a:p>
        </p:txBody>
      </p:sp>
      <p:pic>
        <p:nvPicPr>
          <p:cNvPr id="473" name="Google Shape;473;g289e98707f3_0_71"/>
          <p:cNvPicPr preferRelativeResize="0"/>
          <p:nvPr/>
        </p:nvPicPr>
        <p:blipFill>
          <a:blip r:embed="rId3">
            <a:alphaModFix/>
          </a:blip>
          <a:stretch>
            <a:fillRect/>
          </a:stretch>
        </p:blipFill>
        <p:spPr>
          <a:xfrm>
            <a:off x="1397575" y="1627900"/>
            <a:ext cx="6348849" cy="36022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90740b1b14_0_112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Case – R.D.</a:t>
            </a:r>
            <a:endParaRPr sz="4000" dirty="0"/>
          </a:p>
        </p:txBody>
      </p:sp>
      <p:pic>
        <p:nvPicPr>
          <p:cNvPr id="480" name="Google Shape;480;g290740b1b14_0_1128"/>
          <p:cNvPicPr preferRelativeResize="0"/>
          <p:nvPr/>
        </p:nvPicPr>
        <p:blipFill>
          <a:blip r:embed="rId3">
            <a:alphaModFix/>
          </a:blip>
          <a:stretch>
            <a:fillRect/>
          </a:stretch>
        </p:blipFill>
        <p:spPr>
          <a:xfrm>
            <a:off x="1923425" y="1039388"/>
            <a:ext cx="5297146" cy="513556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90740b1b14_0_206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a:t>Summary</a:t>
            </a:r>
            <a:endParaRPr sz="4000"/>
          </a:p>
        </p:txBody>
      </p:sp>
      <p:sp>
        <p:nvSpPr>
          <p:cNvPr id="487" name="Google Shape;487;g290740b1b14_0_206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61950" algn="l" rtl="0">
              <a:spcBef>
                <a:spcPts val="0"/>
              </a:spcBef>
              <a:spcAft>
                <a:spcPts val="0"/>
              </a:spcAft>
              <a:buSzPts val="2100"/>
              <a:buChar char="•"/>
            </a:pPr>
            <a:r>
              <a:rPr lang="en-CA" sz="2100" dirty="0"/>
              <a:t>End-Stage Renal Disease is a debilitating illness with high symptom burden</a:t>
            </a:r>
            <a:endParaRPr sz="2100" dirty="0"/>
          </a:p>
          <a:p>
            <a:pPr marL="457200" lvl="0" indent="-361950" algn="l" rtl="0">
              <a:spcBef>
                <a:spcPts val="0"/>
              </a:spcBef>
              <a:spcAft>
                <a:spcPts val="0"/>
              </a:spcAft>
              <a:buSzPts val="2100"/>
              <a:buChar char="•"/>
            </a:pPr>
            <a:r>
              <a:rPr lang="en-CA" sz="2100" dirty="0"/>
              <a:t>There are avenues for symptom relief from a multidisciplinary approach</a:t>
            </a:r>
            <a:endParaRPr sz="2100" dirty="0"/>
          </a:p>
          <a:p>
            <a:pPr marL="457200" lvl="0" indent="-361950" algn="l" rtl="0">
              <a:spcBef>
                <a:spcPts val="0"/>
              </a:spcBef>
              <a:spcAft>
                <a:spcPts val="0"/>
              </a:spcAft>
              <a:buSzPts val="2100"/>
              <a:buChar char="•"/>
            </a:pPr>
            <a:r>
              <a:rPr lang="en-CA" sz="2100" dirty="0"/>
              <a:t>Conservative Kidney Management may be a good option for certain patient demographics</a:t>
            </a:r>
            <a:endParaRPr sz="2100" dirty="0"/>
          </a:p>
        </p:txBody>
      </p:sp>
      <p:pic>
        <p:nvPicPr>
          <p:cNvPr id="488" name="Google Shape;488;g290740b1b14_0_2068"/>
          <p:cNvPicPr preferRelativeResize="0"/>
          <p:nvPr/>
        </p:nvPicPr>
        <p:blipFill>
          <a:blip r:embed="rId3">
            <a:alphaModFix/>
          </a:blip>
          <a:stretch>
            <a:fillRect/>
          </a:stretch>
        </p:blipFill>
        <p:spPr>
          <a:xfrm>
            <a:off x="2376100" y="3864097"/>
            <a:ext cx="4391799" cy="20761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4c3ae0cf53_0_2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a:t>References</a:t>
            </a:r>
            <a:endParaRPr/>
          </a:p>
        </p:txBody>
      </p:sp>
      <p:sp>
        <p:nvSpPr>
          <p:cNvPr id="495" name="Google Shape;495;g24c3ae0cf53_0_24"/>
          <p:cNvSpPr txBox="1">
            <a:spLocks noGrp="1"/>
          </p:cNvSpPr>
          <p:nvPr>
            <p:ph type="body" idx="1"/>
          </p:nvPr>
        </p:nvSpPr>
        <p:spPr>
          <a:xfrm>
            <a:off x="628650" y="1417650"/>
            <a:ext cx="7886700" cy="4351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CA" sz="1200" b="1" dirty="0">
                <a:solidFill>
                  <a:schemeClr val="tx1"/>
                </a:solidFill>
                <a:latin typeface="Arial"/>
                <a:ea typeface="Arial"/>
                <a:cs typeface="Arial"/>
                <a:sym typeface="Arial"/>
              </a:rPr>
              <a:t>1 </a:t>
            </a:r>
            <a:r>
              <a:rPr lang="en-CA" sz="1200" dirty="0">
                <a:solidFill>
                  <a:schemeClr val="tx1"/>
                </a:solidFill>
                <a:latin typeface="Arial"/>
                <a:ea typeface="Arial"/>
                <a:cs typeface="Arial"/>
                <a:sym typeface="Arial"/>
              </a:rPr>
              <a:t>- </a:t>
            </a:r>
            <a:r>
              <a:rPr lang="en-CA" sz="1200" dirty="0" err="1">
                <a:solidFill>
                  <a:schemeClr val="tx1"/>
                </a:solidFill>
                <a:highlight>
                  <a:srgbClr val="FFFFFF"/>
                </a:highlight>
                <a:latin typeface="Arial"/>
                <a:ea typeface="Arial"/>
                <a:cs typeface="Arial"/>
                <a:sym typeface="Arial"/>
              </a:rPr>
              <a:t>Ogobuiro</a:t>
            </a:r>
            <a:r>
              <a:rPr lang="en-CA" sz="1200" dirty="0">
                <a:solidFill>
                  <a:schemeClr val="tx1"/>
                </a:solidFill>
                <a:highlight>
                  <a:srgbClr val="FFFFFF"/>
                </a:highlight>
                <a:latin typeface="Arial"/>
                <a:ea typeface="Arial"/>
                <a:cs typeface="Arial"/>
                <a:sym typeface="Arial"/>
              </a:rPr>
              <a:t> I, </a:t>
            </a:r>
            <a:r>
              <a:rPr lang="en-CA" sz="1200" dirty="0" err="1">
                <a:solidFill>
                  <a:schemeClr val="tx1"/>
                </a:solidFill>
                <a:highlight>
                  <a:srgbClr val="FFFFFF"/>
                </a:highlight>
                <a:latin typeface="Arial"/>
                <a:ea typeface="Arial"/>
                <a:cs typeface="Arial"/>
                <a:sym typeface="Arial"/>
              </a:rPr>
              <a:t>Tuma</a:t>
            </a:r>
            <a:r>
              <a:rPr lang="en-CA" sz="1200" dirty="0">
                <a:solidFill>
                  <a:schemeClr val="tx1"/>
                </a:solidFill>
                <a:highlight>
                  <a:srgbClr val="FFFFFF"/>
                </a:highlight>
                <a:latin typeface="Arial"/>
                <a:ea typeface="Arial"/>
                <a:cs typeface="Arial"/>
                <a:sym typeface="Arial"/>
              </a:rPr>
              <a:t> F. Physiology, Renal. [Updated 2023 Jul 24]. In: </a:t>
            </a:r>
            <a:r>
              <a:rPr lang="en-CA" sz="1200" dirty="0" err="1">
                <a:solidFill>
                  <a:schemeClr val="tx1"/>
                </a:solidFill>
                <a:highlight>
                  <a:srgbClr val="FFFFFF"/>
                </a:highlight>
                <a:latin typeface="Arial"/>
                <a:ea typeface="Arial"/>
                <a:cs typeface="Arial"/>
                <a:sym typeface="Arial"/>
              </a:rPr>
              <a:t>StatPearls</a:t>
            </a:r>
            <a:r>
              <a:rPr lang="en-CA" sz="1200" dirty="0">
                <a:solidFill>
                  <a:schemeClr val="tx1"/>
                </a:solidFill>
                <a:highlight>
                  <a:srgbClr val="FFFFFF"/>
                </a:highlight>
                <a:latin typeface="Arial"/>
                <a:ea typeface="Arial"/>
                <a:cs typeface="Arial"/>
                <a:sym typeface="Arial"/>
              </a:rPr>
              <a:t> [Internet]. Treasure Island (FL): </a:t>
            </a:r>
            <a:r>
              <a:rPr lang="en-CA" sz="1200" dirty="0" err="1">
                <a:solidFill>
                  <a:schemeClr val="tx1"/>
                </a:solidFill>
                <a:highlight>
                  <a:srgbClr val="FFFFFF"/>
                </a:highlight>
                <a:latin typeface="Arial"/>
                <a:ea typeface="Arial"/>
                <a:cs typeface="Arial"/>
                <a:sym typeface="Arial"/>
              </a:rPr>
              <a:t>StatPearls</a:t>
            </a:r>
            <a:r>
              <a:rPr lang="en-CA" sz="1200" dirty="0">
                <a:solidFill>
                  <a:schemeClr val="tx1"/>
                </a:solidFill>
                <a:highlight>
                  <a:srgbClr val="FFFFFF"/>
                </a:highlight>
                <a:latin typeface="Arial"/>
                <a:ea typeface="Arial"/>
                <a:cs typeface="Arial"/>
                <a:sym typeface="Arial"/>
              </a:rPr>
              <a:t> Publishing; 2023 Jan-. Available from: https://</a:t>
            </a:r>
            <a:r>
              <a:rPr lang="en-CA" sz="1200" dirty="0" err="1">
                <a:solidFill>
                  <a:schemeClr val="tx1"/>
                </a:solidFill>
                <a:highlight>
                  <a:srgbClr val="FFFFFF"/>
                </a:highlight>
                <a:latin typeface="Arial"/>
                <a:ea typeface="Arial"/>
                <a:cs typeface="Arial"/>
                <a:sym typeface="Arial"/>
              </a:rPr>
              <a:t>www.ncbi.nlm.nih.gov</a:t>
            </a:r>
            <a:r>
              <a:rPr lang="en-CA" sz="1200" dirty="0">
                <a:solidFill>
                  <a:schemeClr val="tx1"/>
                </a:solidFill>
                <a:highlight>
                  <a:srgbClr val="FFFFFF"/>
                </a:highlight>
                <a:latin typeface="Arial"/>
                <a:ea typeface="Arial"/>
                <a:cs typeface="Arial"/>
                <a:sym typeface="Arial"/>
              </a:rPr>
              <a:t>/books/NBK538339/</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None/>
            </a:pPr>
            <a:r>
              <a:rPr lang="en-CA" sz="1200" b="1" dirty="0">
                <a:solidFill>
                  <a:schemeClr val="tx1"/>
                </a:solidFill>
                <a:latin typeface="Arial"/>
                <a:ea typeface="Arial"/>
                <a:cs typeface="Arial"/>
                <a:sym typeface="Arial"/>
              </a:rPr>
              <a:t>2</a:t>
            </a:r>
            <a:r>
              <a:rPr lang="en-CA" sz="1200" dirty="0">
                <a:solidFill>
                  <a:schemeClr val="tx1"/>
                </a:solidFill>
                <a:latin typeface="Arial"/>
                <a:ea typeface="Arial"/>
                <a:cs typeface="Arial"/>
                <a:sym typeface="Arial"/>
              </a:rPr>
              <a:t> - GU week 2 lecture 10 - gu_1617_Rehman_Chronic_Kidney_Disease</a:t>
            </a:r>
            <a:endParaRPr sz="1200" dirty="0">
              <a:solidFill>
                <a:schemeClr val="tx1"/>
              </a:solidFill>
            </a:endParaRPr>
          </a:p>
          <a:p>
            <a:pPr marL="0" lvl="0" indent="0" algn="l" rtl="0">
              <a:lnSpc>
                <a:spcPct val="100000"/>
              </a:lnSpc>
              <a:spcBef>
                <a:spcPts val="1000"/>
              </a:spcBef>
              <a:spcAft>
                <a:spcPts val="0"/>
              </a:spcAft>
              <a:buNone/>
            </a:pPr>
            <a:r>
              <a:rPr lang="en-CA" sz="1200" b="1" dirty="0">
                <a:solidFill>
                  <a:schemeClr val="tx1"/>
                </a:solidFill>
                <a:latin typeface="Arial"/>
                <a:ea typeface="Arial"/>
                <a:cs typeface="Arial"/>
                <a:sym typeface="Arial"/>
              </a:rPr>
              <a:t>3</a:t>
            </a:r>
            <a:r>
              <a:rPr lang="en-CA" sz="1200" dirty="0">
                <a:solidFill>
                  <a:schemeClr val="tx1"/>
                </a:solidFill>
                <a:latin typeface="Arial"/>
                <a:ea typeface="Arial"/>
                <a:cs typeface="Arial"/>
                <a:sym typeface="Arial"/>
              </a:rPr>
              <a:t> - </a:t>
            </a:r>
            <a:r>
              <a:rPr lang="en-CA" sz="1200"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https://apac.mykidneyjourney.com/en-PH/chronic-kidney-disease/ckd-stage-5</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None/>
            </a:pPr>
            <a:r>
              <a:rPr lang="en-CA" sz="1200" b="1" dirty="0">
                <a:solidFill>
                  <a:schemeClr val="tx1"/>
                </a:solidFill>
                <a:latin typeface="Arial"/>
                <a:ea typeface="Arial"/>
                <a:cs typeface="Arial"/>
                <a:sym typeface="Arial"/>
              </a:rPr>
              <a:t>4</a:t>
            </a:r>
            <a:r>
              <a:rPr lang="en-CA" sz="1200" dirty="0">
                <a:solidFill>
                  <a:schemeClr val="tx1"/>
                </a:solidFill>
                <a:latin typeface="Arial"/>
                <a:ea typeface="Arial"/>
                <a:cs typeface="Arial"/>
                <a:sym typeface="Arial"/>
              </a:rPr>
              <a:t> - Vaidya SR, </a:t>
            </a:r>
            <a:r>
              <a:rPr lang="en-CA" sz="1200" dirty="0" err="1">
                <a:solidFill>
                  <a:schemeClr val="tx1"/>
                </a:solidFill>
                <a:latin typeface="Arial"/>
                <a:ea typeface="Arial"/>
                <a:cs typeface="Arial"/>
                <a:sym typeface="Arial"/>
              </a:rPr>
              <a:t>Aeddula</a:t>
            </a:r>
            <a:r>
              <a:rPr lang="en-CA" sz="1200" dirty="0">
                <a:solidFill>
                  <a:schemeClr val="tx1"/>
                </a:solidFill>
                <a:latin typeface="Arial"/>
                <a:ea typeface="Arial"/>
                <a:cs typeface="Arial"/>
                <a:sym typeface="Arial"/>
              </a:rPr>
              <a:t> NR. Chronic Renal Failure. [Updated 2022 Oct 24]. In: </a:t>
            </a:r>
            <a:r>
              <a:rPr lang="en-CA" sz="1200" dirty="0" err="1">
                <a:solidFill>
                  <a:schemeClr val="tx1"/>
                </a:solidFill>
                <a:latin typeface="Arial"/>
                <a:ea typeface="Arial"/>
                <a:cs typeface="Arial"/>
                <a:sym typeface="Arial"/>
              </a:rPr>
              <a:t>StatPearls</a:t>
            </a:r>
            <a:r>
              <a:rPr lang="en-CA" sz="1200" dirty="0">
                <a:solidFill>
                  <a:schemeClr val="tx1"/>
                </a:solidFill>
                <a:latin typeface="Arial"/>
                <a:ea typeface="Arial"/>
                <a:cs typeface="Arial"/>
                <a:sym typeface="Arial"/>
              </a:rPr>
              <a:t> [Internet]</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SzPts val="1100"/>
              <a:buFont typeface="Arial"/>
              <a:buNone/>
            </a:pPr>
            <a:r>
              <a:rPr lang="en-CA" sz="1200" b="1" dirty="0">
                <a:solidFill>
                  <a:schemeClr val="tx1"/>
                </a:solidFill>
                <a:latin typeface="Arial"/>
                <a:ea typeface="Arial"/>
                <a:cs typeface="Arial"/>
                <a:sym typeface="Arial"/>
              </a:rPr>
              <a:t>5</a:t>
            </a:r>
            <a:r>
              <a:rPr lang="en-CA" sz="1200" dirty="0">
                <a:solidFill>
                  <a:schemeClr val="tx1"/>
                </a:solidFill>
                <a:latin typeface="Arial"/>
                <a:ea typeface="Arial"/>
                <a:cs typeface="Arial"/>
                <a:sym typeface="Arial"/>
              </a:rPr>
              <a:t> - Hashmi MF, Benjamin O, Lappin SL. End-Stage Renal Disease. [Updated 2023 Feb 19]. In: </a:t>
            </a:r>
            <a:r>
              <a:rPr lang="en-CA" sz="1200" dirty="0" err="1">
                <a:solidFill>
                  <a:schemeClr val="tx1"/>
                </a:solidFill>
                <a:latin typeface="Arial"/>
                <a:ea typeface="Arial"/>
                <a:cs typeface="Arial"/>
                <a:sym typeface="Arial"/>
              </a:rPr>
              <a:t>StatPearls</a:t>
            </a:r>
            <a:r>
              <a:rPr lang="en-CA" sz="1200" dirty="0">
                <a:solidFill>
                  <a:schemeClr val="tx1"/>
                </a:solidFill>
                <a:latin typeface="Arial"/>
                <a:ea typeface="Arial"/>
                <a:cs typeface="Arial"/>
                <a:sym typeface="Arial"/>
              </a:rPr>
              <a:t> [Internet]</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None/>
            </a:pPr>
            <a:r>
              <a:rPr lang="en-CA" sz="1200" b="1" dirty="0">
                <a:solidFill>
                  <a:schemeClr val="tx1"/>
                </a:solidFill>
                <a:latin typeface="Arial"/>
                <a:ea typeface="Arial"/>
                <a:cs typeface="Arial"/>
                <a:sym typeface="Arial"/>
              </a:rPr>
              <a:t>6 </a:t>
            </a:r>
            <a:r>
              <a:rPr lang="en-CA" sz="1200" dirty="0">
                <a:solidFill>
                  <a:schemeClr val="tx1"/>
                </a:solidFill>
                <a:latin typeface="Arial"/>
                <a:ea typeface="Arial"/>
                <a:cs typeface="Arial"/>
                <a:sym typeface="Arial"/>
              </a:rPr>
              <a:t>- </a:t>
            </a:r>
            <a:r>
              <a:rPr lang="en-CA" sz="1200" u="sng"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https://www.ontariorenalnetwork.ca/sites/renalnetwork/files/assets/discussingprognosis.pdf</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7 </a:t>
            </a:r>
            <a:r>
              <a:rPr lang="en-CA" sz="1200" dirty="0">
                <a:solidFill>
                  <a:schemeClr val="tx1"/>
                </a:solidFill>
                <a:latin typeface="Arial"/>
                <a:ea typeface="Arial"/>
                <a:cs typeface="Arial"/>
                <a:sym typeface="Arial"/>
              </a:rPr>
              <a:t>- </a:t>
            </a:r>
            <a:r>
              <a:rPr lang="en-CA" sz="1200"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https://www.ontariorenalnetwork.ca/en/renal-network-data/performance-data/kidney-transplant-performance-data#:~:text=Results,transplant%20from%20a%20living%20donor</a:t>
            </a:r>
            <a:r>
              <a:rPr lang="en-CA" sz="1200" dirty="0">
                <a:solidFill>
                  <a:schemeClr val="tx1"/>
                </a:solidFill>
                <a:latin typeface="Arial"/>
                <a:ea typeface="Arial"/>
                <a:cs typeface="Arial"/>
                <a:sym typeface="Arial"/>
              </a:rPr>
              <a:t>.</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8 </a:t>
            </a:r>
            <a:r>
              <a:rPr lang="en-CA" sz="1200" dirty="0">
                <a:solidFill>
                  <a:schemeClr val="tx1"/>
                </a:solidFill>
                <a:latin typeface="Arial"/>
                <a:ea typeface="Arial"/>
                <a:cs typeface="Arial"/>
                <a:sym typeface="Arial"/>
              </a:rPr>
              <a:t>- https://</a:t>
            </a:r>
            <a:r>
              <a:rPr lang="en-CA" sz="1200" dirty="0" err="1">
                <a:solidFill>
                  <a:schemeClr val="tx1"/>
                </a:solidFill>
                <a:latin typeface="Arial"/>
                <a:ea typeface="Arial"/>
                <a:cs typeface="Arial"/>
                <a:sym typeface="Arial"/>
              </a:rPr>
              <a:t>www.giftoflife.on.ca</a:t>
            </a:r>
            <a:r>
              <a:rPr lang="en-CA" sz="1200" dirty="0">
                <a:solidFill>
                  <a:schemeClr val="tx1"/>
                </a:solidFill>
                <a:latin typeface="Arial"/>
                <a:ea typeface="Arial"/>
                <a:cs typeface="Arial"/>
                <a:sym typeface="Arial"/>
              </a:rPr>
              <a:t>/resources/pdf/transplant/ON_Adult%20Kidney_Tx_Referral_and_Listing_Criteria_4.0.pdf</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9</a:t>
            </a:r>
            <a:r>
              <a:rPr lang="en-CA" sz="1200" dirty="0">
                <a:solidFill>
                  <a:schemeClr val="tx1"/>
                </a:solidFill>
                <a:latin typeface="Arial"/>
                <a:ea typeface="Arial"/>
                <a:cs typeface="Arial"/>
                <a:sym typeface="Arial"/>
              </a:rPr>
              <a:t> - https://</a:t>
            </a:r>
            <a:r>
              <a:rPr lang="en-CA" sz="1200" dirty="0" err="1">
                <a:solidFill>
                  <a:schemeClr val="tx1"/>
                </a:solidFill>
                <a:latin typeface="Arial"/>
                <a:ea typeface="Arial"/>
                <a:cs typeface="Arial"/>
                <a:sym typeface="Arial"/>
              </a:rPr>
              <a:t>www.uptodate.com</a:t>
            </a:r>
            <a:r>
              <a:rPr lang="en-CA" sz="1200" dirty="0">
                <a:solidFill>
                  <a:schemeClr val="tx1"/>
                </a:solidFill>
                <a:latin typeface="Arial"/>
                <a:ea typeface="Arial"/>
                <a:cs typeface="Arial"/>
                <a:sym typeface="Arial"/>
              </a:rPr>
              <a:t>/contents/kidney-palliative-care-conservative-kidney-management#H450487717</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1000"/>
              </a:spcAft>
              <a:buClr>
                <a:schemeClr val="dk1"/>
              </a:buClr>
              <a:buFont typeface="Arial"/>
              <a:buNone/>
            </a:pPr>
            <a:r>
              <a:rPr lang="en-CA" sz="1200" b="1" dirty="0">
                <a:solidFill>
                  <a:schemeClr val="tx1"/>
                </a:solidFill>
                <a:latin typeface="Arial"/>
                <a:ea typeface="Arial"/>
                <a:cs typeface="Arial"/>
                <a:sym typeface="Arial"/>
              </a:rPr>
              <a:t>10 </a:t>
            </a:r>
            <a:r>
              <a:rPr lang="en-CA" sz="1200" dirty="0">
                <a:solidFill>
                  <a:schemeClr val="tx1"/>
                </a:solidFill>
                <a:latin typeface="Arial"/>
                <a:ea typeface="Arial"/>
                <a:cs typeface="Arial"/>
                <a:sym typeface="Arial"/>
              </a:rPr>
              <a:t>- </a:t>
            </a:r>
            <a:r>
              <a:rPr lang="en-CA" sz="1200" dirty="0" err="1">
                <a:solidFill>
                  <a:schemeClr val="tx1"/>
                </a:solidFill>
                <a:highlight>
                  <a:srgbClr val="FFFFFF"/>
                </a:highlight>
                <a:latin typeface="Arial"/>
                <a:ea typeface="Arial"/>
                <a:cs typeface="Arial"/>
                <a:sym typeface="Arial"/>
              </a:rPr>
              <a:t>Kalantar</a:t>
            </a:r>
            <a:r>
              <a:rPr lang="en-CA" sz="1200" dirty="0">
                <a:solidFill>
                  <a:schemeClr val="tx1"/>
                </a:solidFill>
                <a:highlight>
                  <a:srgbClr val="FFFFFF"/>
                </a:highlight>
                <a:latin typeface="Arial"/>
                <a:ea typeface="Arial"/>
                <a:cs typeface="Arial"/>
                <a:sym typeface="Arial"/>
              </a:rPr>
              <a:t>-Zadeh, K., Lockwood, M.B., Rhee, C.M. </a:t>
            </a:r>
            <a:r>
              <a:rPr lang="en-CA" sz="1200" i="1" dirty="0">
                <a:solidFill>
                  <a:schemeClr val="tx1"/>
                </a:solidFill>
                <a:highlight>
                  <a:srgbClr val="FFFFFF"/>
                </a:highlight>
                <a:latin typeface="Arial"/>
                <a:ea typeface="Arial"/>
                <a:cs typeface="Arial"/>
                <a:sym typeface="Arial"/>
              </a:rPr>
              <a:t>et al.</a:t>
            </a:r>
            <a:r>
              <a:rPr lang="en-CA" sz="1200" dirty="0">
                <a:solidFill>
                  <a:schemeClr val="tx1"/>
                </a:solidFill>
                <a:highlight>
                  <a:srgbClr val="FFFFFF"/>
                </a:highlight>
                <a:latin typeface="Arial"/>
                <a:ea typeface="Arial"/>
                <a:cs typeface="Arial"/>
                <a:sym typeface="Arial"/>
              </a:rPr>
              <a:t> Patient-centred approaches for the management of unpleasant symptoms in kidney disease. </a:t>
            </a:r>
            <a:r>
              <a:rPr lang="en-CA" sz="1200" i="1" dirty="0">
                <a:solidFill>
                  <a:schemeClr val="tx1"/>
                </a:solidFill>
                <a:highlight>
                  <a:srgbClr val="FFFFFF"/>
                </a:highlight>
                <a:latin typeface="Arial"/>
                <a:ea typeface="Arial"/>
                <a:cs typeface="Arial"/>
                <a:sym typeface="Arial"/>
              </a:rPr>
              <a:t>Nat Rev Nephrol</a:t>
            </a:r>
            <a:r>
              <a:rPr lang="en-CA" sz="1200" dirty="0">
                <a:solidFill>
                  <a:schemeClr val="tx1"/>
                </a:solidFill>
                <a:highlight>
                  <a:srgbClr val="FFFFFF"/>
                </a:highlight>
                <a:latin typeface="Arial"/>
                <a:ea typeface="Arial"/>
                <a:cs typeface="Arial"/>
                <a:sym typeface="Arial"/>
              </a:rPr>
              <a:t> 18, 185–198 (2022). med</a:t>
            </a:r>
            <a:endParaRPr sz="1200" dirty="0">
              <a:solidFill>
                <a:schemeClr val="tx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4ddfa1af05_0_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a:t>References</a:t>
            </a:r>
            <a:endParaRPr/>
          </a:p>
        </p:txBody>
      </p:sp>
      <p:sp>
        <p:nvSpPr>
          <p:cNvPr id="502" name="Google Shape;502;g24ddfa1af05_0_3"/>
          <p:cNvSpPr txBox="1">
            <a:spLocks noGrp="1"/>
          </p:cNvSpPr>
          <p:nvPr>
            <p:ph type="body" idx="1"/>
          </p:nvPr>
        </p:nvSpPr>
        <p:spPr>
          <a:xfrm>
            <a:off x="628650" y="1253400"/>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Font typeface="Arial"/>
              <a:buNone/>
            </a:pPr>
            <a:r>
              <a:rPr lang="en-CA" sz="1200" b="1" dirty="0">
                <a:solidFill>
                  <a:schemeClr val="tx1"/>
                </a:solidFill>
                <a:latin typeface="Arial"/>
                <a:ea typeface="Arial"/>
                <a:cs typeface="Arial"/>
                <a:sym typeface="Arial"/>
              </a:rPr>
              <a:t>11 </a:t>
            </a:r>
            <a:r>
              <a:rPr lang="en-CA" sz="1200" dirty="0">
                <a:solidFill>
                  <a:schemeClr val="tx1"/>
                </a:solidFill>
                <a:latin typeface="Arial"/>
                <a:ea typeface="Arial"/>
                <a:cs typeface="Arial"/>
                <a:sym typeface="Arial"/>
              </a:rPr>
              <a:t>- </a:t>
            </a:r>
            <a:r>
              <a:rPr lang="en-CA" sz="1200" dirty="0" err="1">
                <a:solidFill>
                  <a:schemeClr val="tx1"/>
                </a:solidFill>
                <a:latin typeface="Arial"/>
                <a:ea typeface="Arial"/>
                <a:cs typeface="Arial"/>
                <a:sym typeface="Arial"/>
              </a:rPr>
              <a:t>Fliss</a:t>
            </a:r>
            <a:r>
              <a:rPr lang="en-CA" sz="1200" dirty="0">
                <a:solidFill>
                  <a:schemeClr val="tx1"/>
                </a:solidFill>
                <a:latin typeface="Arial"/>
                <a:ea typeface="Arial"/>
                <a:cs typeface="Arial"/>
                <a:sym typeface="Arial"/>
              </a:rPr>
              <a:t> E.M. Murtagh, Julia Addington-Hall, Irene J. Higginson, The Prevalence of Symptoms in End-Stage Renal Disease: A Systematic Review, </a:t>
            </a:r>
            <a:r>
              <a:rPr lang="en-CA" sz="1200" i="1" dirty="0">
                <a:solidFill>
                  <a:schemeClr val="tx1"/>
                </a:solidFill>
                <a:latin typeface="Arial"/>
                <a:ea typeface="Arial"/>
                <a:cs typeface="Arial"/>
                <a:sym typeface="Arial"/>
              </a:rPr>
              <a:t>Advances in Chronic Kidney Disease, </a:t>
            </a:r>
            <a:r>
              <a:rPr lang="en-CA" sz="1200" dirty="0">
                <a:solidFill>
                  <a:schemeClr val="tx1"/>
                </a:solidFill>
                <a:latin typeface="Arial"/>
                <a:ea typeface="Arial"/>
                <a:cs typeface="Arial"/>
                <a:sym typeface="Arial"/>
              </a:rPr>
              <a:t>Volume 14, Issue 1, 2007, Pages 82-99</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12</a:t>
            </a:r>
            <a:r>
              <a:rPr lang="en-CA" sz="1200" dirty="0">
                <a:solidFill>
                  <a:schemeClr val="tx1"/>
                </a:solidFill>
                <a:latin typeface="Arial"/>
                <a:ea typeface="Arial"/>
                <a:cs typeface="Arial"/>
                <a:sym typeface="Arial"/>
              </a:rPr>
              <a:t> - </a:t>
            </a:r>
            <a:r>
              <a:rPr lang="en-CA" sz="1200" dirty="0" err="1">
                <a:solidFill>
                  <a:schemeClr val="tx1"/>
                </a:solidFill>
                <a:latin typeface="Arial"/>
                <a:ea typeface="Arial"/>
                <a:cs typeface="Arial"/>
                <a:sym typeface="Arial"/>
              </a:rPr>
              <a:t>Artom</a:t>
            </a:r>
            <a:r>
              <a:rPr lang="en-CA" sz="1200" dirty="0">
                <a:solidFill>
                  <a:schemeClr val="tx1"/>
                </a:solidFill>
                <a:latin typeface="Arial"/>
                <a:ea typeface="Arial"/>
                <a:cs typeface="Arial"/>
                <a:sym typeface="Arial"/>
              </a:rPr>
              <a:t>, M., Moss-Morris, R., Caskey, F., &amp; Chilcot, J. (2014). Fatigue in advanced kidney disease. In </a:t>
            </a:r>
            <a:r>
              <a:rPr lang="en-CA" sz="1200" i="1" dirty="0">
                <a:solidFill>
                  <a:schemeClr val="tx1"/>
                </a:solidFill>
                <a:latin typeface="Arial"/>
                <a:ea typeface="Arial"/>
                <a:cs typeface="Arial"/>
                <a:sym typeface="Arial"/>
              </a:rPr>
              <a:t>Kidney International</a:t>
            </a:r>
            <a:r>
              <a:rPr lang="en-CA" sz="1200" dirty="0">
                <a:solidFill>
                  <a:schemeClr val="tx1"/>
                </a:solidFill>
                <a:latin typeface="Arial"/>
                <a:ea typeface="Arial"/>
                <a:cs typeface="Arial"/>
                <a:sym typeface="Arial"/>
              </a:rPr>
              <a:t> (Vol. 86, Issue 3, pp. 497–505). Nature Publishing Group. </a:t>
            </a:r>
            <a:r>
              <a:rPr lang="en-CA" sz="1200"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https://doi.org/10.1038/ki.2014.86</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13 </a:t>
            </a:r>
            <a:r>
              <a:rPr lang="en-CA" sz="1200" dirty="0">
                <a:solidFill>
                  <a:schemeClr val="tx1"/>
                </a:solidFill>
                <a:latin typeface="Arial"/>
                <a:ea typeface="Arial"/>
                <a:cs typeface="Arial"/>
                <a:sym typeface="Arial"/>
              </a:rPr>
              <a:t>- Berger, T. G., &amp; Steinhoff, M. (2011). Pruritus and Renal Failure. </a:t>
            </a:r>
            <a:r>
              <a:rPr lang="en-CA" sz="1200" i="1" dirty="0">
                <a:solidFill>
                  <a:schemeClr val="tx1"/>
                </a:solidFill>
                <a:latin typeface="Arial"/>
                <a:ea typeface="Arial"/>
                <a:cs typeface="Arial"/>
                <a:sym typeface="Arial"/>
              </a:rPr>
              <a:t>Seminars in Cutaneous Medicine and Surgery</a:t>
            </a:r>
            <a:r>
              <a:rPr lang="en-CA" sz="1200" dirty="0">
                <a:solidFill>
                  <a:schemeClr val="tx1"/>
                </a:solidFill>
                <a:latin typeface="Arial"/>
                <a:ea typeface="Arial"/>
                <a:cs typeface="Arial"/>
                <a:sym typeface="Arial"/>
              </a:rPr>
              <a:t>, </a:t>
            </a:r>
            <a:r>
              <a:rPr lang="en-CA" sz="1200" i="1" dirty="0">
                <a:solidFill>
                  <a:schemeClr val="tx1"/>
                </a:solidFill>
                <a:latin typeface="Arial"/>
                <a:ea typeface="Arial"/>
                <a:cs typeface="Arial"/>
                <a:sym typeface="Arial"/>
              </a:rPr>
              <a:t>30</a:t>
            </a:r>
            <a:r>
              <a:rPr lang="en-CA" sz="1200" dirty="0">
                <a:solidFill>
                  <a:schemeClr val="tx1"/>
                </a:solidFill>
                <a:latin typeface="Arial"/>
                <a:ea typeface="Arial"/>
                <a:cs typeface="Arial"/>
                <a:sym typeface="Arial"/>
              </a:rPr>
              <a:t>(2), 99–100. </a:t>
            </a:r>
            <a:r>
              <a:rPr lang="en-CA" sz="1200" u="sng"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https://doi.org/10.1016/j.sder.2011.04.005</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14</a:t>
            </a:r>
            <a:r>
              <a:rPr lang="en-CA" sz="1200" dirty="0">
                <a:solidFill>
                  <a:schemeClr val="tx1"/>
                </a:solidFill>
                <a:latin typeface="Arial"/>
                <a:ea typeface="Arial"/>
                <a:cs typeface="Arial"/>
                <a:sym typeface="Arial"/>
              </a:rPr>
              <a:t> - </a:t>
            </a:r>
            <a:r>
              <a:rPr lang="en-CA" sz="1200" dirty="0" err="1">
                <a:solidFill>
                  <a:schemeClr val="tx1"/>
                </a:solidFill>
                <a:latin typeface="Arial"/>
                <a:ea typeface="Arial"/>
                <a:cs typeface="Arial"/>
                <a:sym typeface="Arial"/>
              </a:rPr>
              <a:t>Giannaki</a:t>
            </a:r>
            <a:r>
              <a:rPr lang="en-CA" sz="1200" dirty="0">
                <a:solidFill>
                  <a:schemeClr val="tx1"/>
                </a:solidFill>
                <a:latin typeface="Arial"/>
                <a:ea typeface="Arial"/>
                <a:cs typeface="Arial"/>
                <a:sym typeface="Arial"/>
              </a:rPr>
              <a:t>, C. D., </a:t>
            </a:r>
            <a:r>
              <a:rPr lang="en-CA" sz="1200" dirty="0" err="1">
                <a:solidFill>
                  <a:schemeClr val="tx1"/>
                </a:solidFill>
                <a:latin typeface="Arial"/>
                <a:ea typeface="Arial"/>
                <a:cs typeface="Arial"/>
                <a:sym typeface="Arial"/>
              </a:rPr>
              <a:t>Hadjigeorgiou</a:t>
            </a:r>
            <a:r>
              <a:rPr lang="en-CA" sz="1200" dirty="0">
                <a:solidFill>
                  <a:schemeClr val="tx1"/>
                </a:solidFill>
                <a:latin typeface="Arial"/>
                <a:ea typeface="Arial"/>
                <a:cs typeface="Arial"/>
                <a:sym typeface="Arial"/>
              </a:rPr>
              <a:t>, G. M., </a:t>
            </a:r>
            <a:r>
              <a:rPr lang="en-CA" sz="1200" dirty="0" err="1">
                <a:solidFill>
                  <a:schemeClr val="tx1"/>
                </a:solidFill>
                <a:latin typeface="Arial"/>
                <a:ea typeface="Arial"/>
                <a:cs typeface="Arial"/>
                <a:sym typeface="Arial"/>
              </a:rPr>
              <a:t>Karatzaferi</a:t>
            </a:r>
            <a:r>
              <a:rPr lang="en-CA" sz="1200" dirty="0">
                <a:solidFill>
                  <a:schemeClr val="tx1"/>
                </a:solidFill>
                <a:latin typeface="Arial"/>
                <a:ea typeface="Arial"/>
                <a:cs typeface="Arial"/>
                <a:sym typeface="Arial"/>
              </a:rPr>
              <a:t>, C., </a:t>
            </a:r>
            <a:r>
              <a:rPr lang="en-CA" sz="1200" dirty="0" err="1">
                <a:solidFill>
                  <a:schemeClr val="tx1"/>
                </a:solidFill>
                <a:latin typeface="Arial"/>
                <a:ea typeface="Arial"/>
                <a:cs typeface="Arial"/>
                <a:sym typeface="Arial"/>
              </a:rPr>
              <a:t>Pantzaris</a:t>
            </a:r>
            <a:r>
              <a:rPr lang="en-CA" sz="1200" dirty="0">
                <a:solidFill>
                  <a:schemeClr val="tx1"/>
                </a:solidFill>
                <a:latin typeface="Arial"/>
                <a:ea typeface="Arial"/>
                <a:cs typeface="Arial"/>
                <a:sym typeface="Arial"/>
              </a:rPr>
              <a:t>, M. C., </a:t>
            </a:r>
            <a:r>
              <a:rPr lang="en-CA" sz="1200" dirty="0" err="1">
                <a:solidFill>
                  <a:schemeClr val="tx1"/>
                </a:solidFill>
                <a:latin typeface="Arial"/>
                <a:ea typeface="Arial"/>
                <a:cs typeface="Arial"/>
                <a:sym typeface="Arial"/>
              </a:rPr>
              <a:t>Stefanidis</a:t>
            </a:r>
            <a:r>
              <a:rPr lang="en-CA" sz="1200" dirty="0">
                <a:solidFill>
                  <a:schemeClr val="tx1"/>
                </a:solidFill>
                <a:latin typeface="Arial"/>
                <a:ea typeface="Arial"/>
                <a:cs typeface="Arial"/>
                <a:sym typeface="Arial"/>
              </a:rPr>
              <a:t>, I., &amp; </a:t>
            </a:r>
            <a:r>
              <a:rPr lang="en-CA" sz="1200" dirty="0" err="1">
                <a:solidFill>
                  <a:schemeClr val="tx1"/>
                </a:solidFill>
                <a:latin typeface="Arial"/>
                <a:ea typeface="Arial"/>
                <a:cs typeface="Arial"/>
                <a:sym typeface="Arial"/>
              </a:rPr>
              <a:t>Sakkas</a:t>
            </a:r>
            <a:r>
              <a:rPr lang="en-CA" sz="1200" dirty="0">
                <a:solidFill>
                  <a:schemeClr val="tx1"/>
                </a:solidFill>
                <a:latin typeface="Arial"/>
                <a:ea typeface="Arial"/>
                <a:cs typeface="Arial"/>
                <a:sym typeface="Arial"/>
              </a:rPr>
              <a:t>, G. K. (2014). Epidemiology, impact, and treatment options of restless legs syndrome in end-stage renal disease patients: An evidence-based review. In </a:t>
            </a:r>
            <a:r>
              <a:rPr lang="en-CA" sz="1200" i="1" dirty="0">
                <a:solidFill>
                  <a:schemeClr val="tx1"/>
                </a:solidFill>
                <a:latin typeface="Arial"/>
                <a:ea typeface="Arial"/>
                <a:cs typeface="Arial"/>
                <a:sym typeface="Arial"/>
              </a:rPr>
              <a:t>Kidney International</a:t>
            </a:r>
            <a:r>
              <a:rPr lang="en-CA" sz="1200" dirty="0">
                <a:solidFill>
                  <a:schemeClr val="tx1"/>
                </a:solidFill>
                <a:latin typeface="Arial"/>
                <a:ea typeface="Arial"/>
                <a:cs typeface="Arial"/>
                <a:sym typeface="Arial"/>
              </a:rPr>
              <a:t> (Vol. 85, Issue 6, pp. 1275–1282). Nature Publishing Group. </a:t>
            </a:r>
            <a:r>
              <a:rPr lang="en-CA" sz="1200"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https://doi.org/10.1038/ki.2013.394</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0"/>
              </a:spcAft>
              <a:buClr>
                <a:schemeClr val="dk1"/>
              </a:buClr>
              <a:buFont typeface="Arial"/>
              <a:buNone/>
            </a:pPr>
            <a:r>
              <a:rPr lang="en-CA" sz="1200" b="1" dirty="0">
                <a:solidFill>
                  <a:schemeClr val="tx1"/>
                </a:solidFill>
                <a:latin typeface="Arial"/>
                <a:ea typeface="Arial"/>
                <a:cs typeface="Arial"/>
                <a:sym typeface="Arial"/>
              </a:rPr>
              <a:t>15</a:t>
            </a:r>
            <a:r>
              <a:rPr lang="en-CA" sz="1200" dirty="0">
                <a:solidFill>
                  <a:schemeClr val="tx1"/>
                </a:solidFill>
                <a:latin typeface="Arial"/>
                <a:ea typeface="Arial"/>
                <a:cs typeface="Arial"/>
                <a:sym typeface="Arial"/>
              </a:rPr>
              <a:t> - </a:t>
            </a:r>
            <a:r>
              <a:rPr lang="en-CA" sz="1200" dirty="0" err="1">
                <a:solidFill>
                  <a:schemeClr val="tx1"/>
                </a:solidFill>
                <a:latin typeface="Arial"/>
                <a:ea typeface="Arial"/>
                <a:cs typeface="Arial"/>
                <a:sym typeface="Arial"/>
              </a:rPr>
              <a:t>Cherny</a:t>
            </a:r>
            <a:r>
              <a:rPr lang="en-CA" sz="1200" dirty="0">
                <a:solidFill>
                  <a:schemeClr val="tx1"/>
                </a:solidFill>
                <a:latin typeface="Arial"/>
                <a:ea typeface="Arial"/>
                <a:cs typeface="Arial"/>
                <a:sym typeface="Arial"/>
              </a:rPr>
              <a:t>, N. I., &amp; Murtagh, F. E. (2021). End-stage Kidney Disease. In </a:t>
            </a:r>
            <a:r>
              <a:rPr lang="en-CA" sz="1200" i="1" dirty="0">
                <a:solidFill>
                  <a:schemeClr val="tx1"/>
                </a:solidFill>
                <a:latin typeface="Arial"/>
                <a:ea typeface="Arial"/>
                <a:cs typeface="Arial"/>
                <a:sym typeface="Arial"/>
              </a:rPr>
              <a:t>Oxford Textbook of Palliative Medicine</a:t>
            </a:r>
            <a:r>
              <a:rPr lang="en-CA" sz="1200" dirty="0">
                <a:solidFill>
                  <a:schemeClr val="tx1"/>
                </a:solidFill>
                <a:latin typeface="Arial"/>
                <a:ea typeface="Arial"/>
                <a:cs typeface="Arial"/>
                <a:sym typeface="Arial"/>
              </a:rPr>
              <a:t> (Sixth, pp. 1010–1016). essay, Oxford University Press. </a:t>
            </a:r>
            <a:endParaRPr sz="1200" dirty="0">
              <a:solidFill>
                <a:schemeClr val="tx1"/>
              </a:solidFill>
              <a:latin typeface="Arial"/>
              <a:ea typeface="Arial"/>
              <a:cs typeface="Arial"/>
              <a:sym typeface="Arial"/>
            </a:endParaRPr>
          </a:p>
          <a:p>
            <a:pPr marL="0" lvl="0" indent="0" algn="l" rtl="0">
              <a:lnSpc>
                <a:spcPct val="100000"/>
              </a:lnSpc>
              <a:spcBef>
                <a:spcPts val="1000"/>
              </a:spcBef>
              <a:spcAft>
                <a:spcPts val="1000"/>
              </a:spcAft>
              <a:buClr>
                <a:schemeClr val="dk1"/>
              </a:buClr>
              <a:buFont typeface="Arial"/>
              <a:buNone/>
            </a:pPr>
            <a:endParaRPr sz="1200" dirty="0">
              <a:solidFill>
                <a:schemeClr val="tx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90740b1b14_0_7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a:t>References</a:t>
            </a:r>
            <a:endParaRPr/>
          </a:p>
        </p:txBody>
      </p:sp>
      <p:sp>
        <p:nvSpPr>
          <p:cNvPr id="509" name="Google Shape;509;g290740b1b14_0_78"/>
          <p:cNvSpPr txBox="1">
            <a:spLocks noGrp="1"/>
          </p:cNvSpPr>
          <p:nvPr>
            <p:ph type="body" idx="1"/>
          </p:nvPr>
        </p:nvSpPr>
        <p:spPr>
          <a:xfrm>
            <a:off x="628650" y="1253400"/>
            <a:ext cx="7886700" cy="435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CA" sz="1200" b="1" dirty="0">
                <a:solidFill>
                  <a:schemeClr val="tx1"/>
                </a:solidFill>
              </a:rPr>
              <a:t>16</a:t>
            </a:r>
            <a:r>
              <a:rPr lang="en-CA" sz="1200" dirty="0">
                <a:solidFill>
                  <a:schemeClr val="tx1"/>
                </a:solidFill>
              </a:rPr>
              <a:t> - Goh, Z. S., &amp; </a:t>
            </a:r>
            <a:r>
              <a:rPr lang="en-CA" sz="1200" dirty="0" err="1">
                <a:solidFill>
                  <a:schemeClr val="tx1"/>
                </a:solidFill>
              </a:rPr>
              <a:t>Griva</a:t>
            </a:r>
            <a:r>
              <a:rPr lang="en-CA" sz="1200" dirty="0">
                <a:solidFill>
                  <a:schemeClr val="tx1"/>
                </a:solidFill>
              </a:rPr>
              <a:t>, K. (2018). Anxiety and depression in patients with end-stage renal disease: Impact and management challenges – A narrative review. In </a:t>
            </a:r>
            <a:r>
              <a:rPr lang="en-CA" sz="1200" i="1" dirty="0">
                <a:solidFill>
                  <a:schemeClr val="tx1"/>
                </a:solidFill>
              </a:rPr>
              <a:t>International Journal of Nephrology and Renovascular Disease</a:t>
            </a:r>
            <a:r>
              <a:rPr lang="en-CA" sz="1200" dirty="0">
                <a:solidFill>
                  <a:schemeClr val="tx1"/>
                </a:solidFill>
              </a:rPr>
              <a:t> (Vol. 11, pp. 93–102). Dove Medical Press Ltd. </a:t>
            </a:r>
            <a:r>
              <a:rPr lang="en-CA" sz="1200" u="sng" dirty="0">
                <a:solidFill>
                  <a:schemeClr val="tx1"/>
                </a:solidFill>
                <a:hlinkClick r:id="rId3">
                  <a:extLst>
                    <a:ext uri="{A12FA001-AC4F-418D-AE19-62706E023703}">
                      <ahyp:hlinkClr xmlns:ahyp="http://schemas.microsoft.com/office/drawing/2018/hyperlinkcolor" val="tx"/>
                    </a:ext>
                  </a:extLst>
                </a:hlinkClick>
              </a:rPr>
              <a:t>https://doi.org/10.2147/IJNRD.S126615</a:t>
            </a:r>
            <a:endParaRPr sz="1200" dirty="0">
              <a:solidFill>
                <a:schemeClr val="tx1"/>
              </a:solidFill>
            </a:endParaRPr>
          </a:p>
          <a:p>
            <a:pPr marL="0" lvl="0" indent="0" algn="l" rtl="0">
              <a:spcBef>
                <a:spcPts val="1000"/>
              </a:spcBef>
              <a:spcAft>
                <a:spcPts val="0"/>
              </a:spcAft>
              <a:buClr>
                <a:schemeClr val="dk1"/>
              </a:buClr>
              <a:buFont typeface="Arial"/>
              <a:buNone/>
            </a:pPr>
            <a:r>
              <a:rPr lang="en-CA" sz="1200" b="1" dirty="0">
                <a:solidFill>
                  <a:schemeClr val="tx1"/>
                </a:solidFill>
              </a:rPr>
              <a:t>17</a:t>
            </a:r>
            <a:r>
              <a:rPr lang="en-CA" sz="1200" dirty="0">
                <a:solidFill>
                  <a:schemeClr val="tx1"/>
                </a:solidFill>
              </a:rPr>
              <a:t> - Raina, R., Krishnappa, V., &amp; Gupta, M. (2018). Management of pain in end-stage renal disease patients: Short review. In </a:t>
            </a:r>
            <a:r>
              <a:rPr lang="en-CA" sz="1200" i="1" dirty="0">
                <a:solidFill>
                  <a:schemeClr val="tx1"/>
                </a:solidFill>
              </a:rPr>
              <a:t>Hemodialysis International</a:t>
            </a:r>
            <a:r>
              <a:rPr lang="en-CA" sz="1200" dirty="0">
                <a:solidFill>
                  <a:schemeClr val="tx1"/>
                </a:solidFill>
              </a:rPr>
              <a:t> (Vol. 22, Issue 3, pp. 290–296). Blackwell Publishing Inc. </a:t>
            </a:r>
            <a:r>
              <a:rPr lang="en-CA" sz="1200" u="sng" dirty="0">
                <a:solidFill>
                  <a:schemeClr val="tx1"/>
                </a:solidFill>
                <a:hlinkClick r:id="rId4">
                  <a:extLst>
                    <a:ext uri="{A12FA001-AC4F-418D-AE19-62706E023703}">
                      <ahyp:hlinkClr xmlns:ahyp="http://schemas.microsoft.com/office/drawing/2018/hyperlinkcolor" val="tx"/>
                    </a:ext>
                  </a:extLst>
                </a:hlinkClick>
              </a:rPr>
              <a:t>https://doi.org/10.1111/hdi.12622</a:t>
            </a:r>
            <a:endParaRPr sz="1200" dirty="0">
              <a:solidFill>
                <a:schemeClr val="tx1"/>
              </a:solidFill>
            </a:endParaRPr>
          </a:p>
          <a:p>
            <a:pPr marL="0" lvl="0" indent="0" algn="l" rtl="0">
              <a:spcBef>
                <a:spcPts val="1000"/>
              </a:spcBef>
              <a:spcAft>
                <a:spcPts val="0"/>
              </a:spcAft>
              <a:buClr>
                <a:schemeClr val="dk1"/>
              </a:buClr>
              <a:buFont typeface="Arial"/>
              <a:buNone/>
            </a:pPr>
            <a:r>
              <a:rPr lang="en-CA" sz="1200" b="1" dirty="0">
                <a:solidFill>
                  <a:schemeClr val="tx1"/>
                </a:solidFill>
              </a:rPr>
              <a:t>18 - </a:t>
            </a:r>
            <a:r>
              <a:rPr lang="en-CA" sz="1200" dirty="0" err="1">
                <a:solidFill>
                  <a:schemeClr val="tx1"/>
                </a:solidFill>
                <a:highlight>
                  <a:schemeClr val="lt1"/>
                </a:highlight>
              </a:rPr>
              <a:t>Coluzzi</a:t>
            </a:r>
            <a:r>
              <a:rPr lang="en-CA" sz="1200" dirty="0">
                <a:solidFill>
                  <a:schemeClr val="tx1"/>
                </a:solidFill>
                <a:highlight>
                  <a:schemeClr val="lt1"/>
                </a:highlight>
              </a:rPr>
              <a:t> F, </a:t>
            </a:r>
            <a:r>
              <a:rPr lang="en-CA" sz="1200" dirty="0" err="1">
                <a:solidFill>
                  <a:schemeClr val="tx1"/>
                </a:solidFill>
                <a:highlight>
                  <a:schemeClr val="lt1"/>
                </a:highlight>
              </a:rPr>
              <a:t>Caputi</a:t>
            </a:r>
            <a:r>
              <a:rPr lang="en-CA" sz="1200" dirty="0">
                <a:solidFill>
                  <a:schemeClr val="tx1"/>
                </a:solidFill>
                <a:highlight>
                  <a:schemeClr val="lt1"/>
                </a:highlight>
              </a:rPr>
              <a:t> FF, </a:t>
            </a:r>
            <a:r>
              <a:rPr lang="en-CA" sz="1200" dirty="0" err="1">
                <a:solidFill>
                  <a:schemeClr val="tx1"/>
                </a:solidFill>
                <a:highlight>
                  <a:schemeClr val="lt1"/>
                </a:highlight>
              </a:rPr>
              <a:t>Billeci</a:t>
            </a:r>
            <a:r>
              <a:rPr lang="en-CA" sz="1200" dirty="0">
                <a:solidFill>
                  <a:schemeClr val="tx1"/>
                </a:solidFill>
                <a:highlight>
                  <a:schemeClr val="lt1"/>
                </a:highlight>
              </a:rPr>
              <a:t> D, Pastore AL, </a:t>
            </a:r>
            <a:r>
              <a:rPr lang="en-CA" sz="1200" dirty="0" err="1">
                <a:solidFill>
                  <a:schemeClr val="tx1"/>
                </a:solidFill>
                <a:highlight>
                  <a:schemeClr val="lt1"/>
                </a:highlight>
              </a:rPr>
              <a:t>Candeletti</a:t>
            </a:r>
            <a:r>
              <a:rPr lang="en-CA" sz="1200" dirty="0">
                <a:solidFill>
                  <a:schemeClr val="tx1"/>
                </a:solidFill>
                <a:highlight>
                  <a:schemeClr val="lt1"/>
                </a:highlight>
              </a:rPr>
              <a:t> S, Rocco M, </a:t>
            </a:r>
            <a:r>
              <a:rPr lang="en-CA" sz="1200" dirty="0" err="1">
                <a:solidFill>
                  <a:schemeClr val="tx1"/>
                </a:solidFill>
                <a:highlight>
                  <a:schemeClr val="lt1"/>
                </a:highlight>
              </a:rPr>
              <a:t>Romualdi</a:t>
            </a:r>
            <a:r>
              <a:rPr lang="en-CA" sz="1200" dirty="0">
                <a:solidFill>
                  <a:schemeClr val="tx1"/>
                </a:solidFill>
                <a:highlight>
                  <a:schemeClr val="lt1"/>
                </a:highlight>
              </a:rPr>
              <a:t> P. Safe Use of Opioids in Chronic Kidney Disease and Hemodialysis Patients: Tips and Tricks for Non-Pain Specialists. </a:t>
            </a:r>
            <a:r>
              <a:rPr lang="en-CA" sz="1200" dirty="0" err="1">
                <a:solidFill>
                  <a:schemeClr val="tx1"/>
                </a:solidFill>
                <a:highlight>
                  <a:schemeClr val="lt1"/>
                </a:highlight>
              </a:rPr>
              <a:t>Ther</a:t>
            </a:r>
            <a:r>
              <a:rPr lang="en-CA" sz="1200" dirty="0">
                <a:solidFill>
                  <a:schemeClr val="tx1"/>
                </a:solidFill>
                <a:highlight>
                  <a:schemeClr val="lt1"/>
                </a:highlight>
              </a:rPr>
              <a:t> Clin Risk </a:t>
            </a:r>
            <a:r>
              <a:rPr lang="en-CA" sz="1200" dirty="0" err="1">
                <a:solidFill>
                  <a:schemeClr val="tx1"/>
                </a:solidFill>
                <a:highlight>
                  <a:schemeClr val="lt1"/>
                </a:highlight>
              </a:rPr>
              <a:t>Manag</a:t>
            </a:r>
            <a:r>
              <a:rPr lang="en-CA" sz="1200" dirty="0">
                <a:solidFill>
                  <a:schemeClr val="tx1"/>
                </a:solidFill>
                <a:highlight>
                  <a:schemeClr val="lt1"/>
                </a:highlight>
              </a:rPr>
              <a:t>. 2020 Sep 9;16:821-837. </a:t>
            </a:r>
            <a:r>
              <a:rPr lang="en-CA" sz="1200" dirty="0" err="1">
                <a:solidFill>
                  <a:schemeClr val="tx1"/>
                </a:solidFill>
                <a:highlight>
                  <a:schemeClr val="lt1"/>
                </a:highlight>
              </a:rPr>
              <a:t>doi</a:t>
            </a:r>
            <a:r>
              <a:rPr lang="en-CA" sz="1200" dirty="0">
                <a:solidFill>
                  <a:schemeClr val="tx1"/>
                </a:solidFill>
                <a:highlight>
                  <a:schemeClr val="lt1"/>
                </a:highlight>
              </a:rPr>
              <a:t>: 10.2147/TCRM.S262843</a:t>
            </a:r>
            <a:endParaRPr sz="1200" dirty="0">
              <a:solidFill>
                <a:schemeClr val="tx1"/>
              </a:solidFill>
              <a:highlight>
                <a:schemeClr val="lt1"/>
              </a:highlight>
            </a:endParaRPr>
          </a:p>
          <a:p>
            <a:pPr marL="0" lvl="0" indent="0" algn="l" rtl="0">
              <a:spcBef>
                <a:spcPts val="1000"/>
              </a:spcBef>
              <a:spcAft>
                <a:spcPts val="0"/>
              </a:spcAft>
              <a:buClr>
                <a:schemeClr val="dk1"/>
              </a:buClr>
              <a:buFont typeface="Arial"/>
              <a:buNone/>
            </a:pPr>
            <a:r>
              <a:rPr lang="en-CA" sz="1200" b="1" dirty="0">
                <a:solidFill>
                  <a:schemeClr val="tx1"/>
                </a:solidFill>
                <a:highlight>
                  <a:schemeClr val="lt1"/>
                </a:highlight>
              </a:rPr>
              <a:t>19 - </a:t>
            </a:r>
            <a:r>
              <a:rPr lang="en-CA" sz="1200" dirty="0">
                <a:solidFill>
                  <a:schemeClr val="tx1"/>
                </a:solidFill>
                <a:highlight>
                  <a:schemeClr val="lt1"/>
                </a:highlight>
              </a:rPr>
              <a:t> </a:t>
            </a:r>
            <a:r>
              <a:rPr lang="en-CA" sz="1200" dirty="0" err="1">
                <a:solidFill>
                  <a:schemeClr val="tx1"/>
                </a:solidFill>
                <a:highlight>
                  <a:schemeClr val="lt1"/>
                </a:highlight>
              </a:rPr>
              <a:t>Kalim</a:t>
            </a:r>
            <a:r>
              <a:rPr lang="en-CA" sz="1200" dirty="0">
                <a:solidFill>
                  <a:schemeClr val="tx1"/>
                </a:solidFill>
                <a:highlight>
                  <a:schemeClr val="lt1"/>
                </a:highlight>
              </a:rPr>
              <a:t> S, Lyons KS, </a:t>
            </a:r>
            <a:r>
              <a:rPr lang="en-CA" sz="1200" dirty="0" err="1">
                <a:solidFill>
                  <a:schemeClr val="tx1"/>
                </a:solidFill>
                <a:highlight>
                  <a:schemeClr val="lt1"/>
                </a:highlight>
              </a:rPr>
              <a:t>Nigwekar</a:t>
            </a:r>
            <a:r>
              <a:rPr lang="en-CA" sz="1200" dirty="0">
                <a:solidFill>
                  <a:schemeClr val="tx1"/>
                </a:solidFill>
                <a:highlight>
                  <a:schemeClr val="lt1"/>
                </a:highlight>
              </a:rPr>
              <a:t> SU. Opioids in Hemodialysis Patients. Semin Nephrol. 2021 Jan;41(1):24-32. </a:t>
            </a:r>
            <a:r>
              <a:rPr lang="en-CA" sz="1200" dirty="0" err="1">
                <a:solidFill>
                  <a:schemeClr val="tx1"/>
                </a:solidFill>
                <a:highlight>
                  <a:schemeClr val="lt1"/>
                </a:highlight>
              </a:rPr>
              <a:t>doi</a:t>
            </a:r>
            <a:r>
              <a:rPr lang="en-CA" sz="1200" dirty="0">
                <a:solidFill>
                  <a:schemeClr val="tx1"/>
                </a:solidFill>
                <a:highlight>
                  <a:schemeClr val="lt1"/>
                </a:highlight>
              </a:rPr>
              <a:t>: 10.1016/j.semnephrol.2021.02.003 </a:t>
            </a:r>
            <a:endParaRPr sz="1200" dirty="0">
              <a:solidFill>
                <a:schemeClr val="tx1"/>
              </a:solidFill>
              <a:highlight>
                <a:schemeClr val="lt1"/>
              </a:highlight>
            </a:endParaRPr>
          </a:p>
          <a:p>
            <a:pPr marL="0" lvl="0" indent="0" algn="l" rtl="0">
              <a:spcBef>
                <a:spcPts val="1000"/>
              </a:spcBef>
              <a:spcAft>
                <a:spcPts val="0"/>
              </a:spcAft>
              <a:buClr>
                <a:schemeClr val="dk1"/>
              </a:buClr>
              <a:buFont typeface="Arial"/>
              <a:buNone/>
            </a:pPr>
            <a:r>
              <a:rPr lang="en-CA" sz="1200" b="1" dirty="0">
                <a:solidFill>
                  <a:schemeClr val="tx1"/>
                </a:solidFill>
                <a:highlight>
                  <a:schemeClr val="lt1"/>
                </a:highlight>
              </a:rPr>
              <a:t>20</a:t>
            </a:r>
            <a:r>
              <a:rPr lang="en-CA" sz="1200" dirty="0">
                <a:solidFill>
                  <a:schemeClr val="tx1"/>
                </a:solidFill>
                <a:highlight>
                  <a:schemeClr val="lt1"/>
                </a:highlight>
              </a:rPr>
              <a:t> - http://</a:t>
            </a:r>
            <a:r>
              <a:rPr lang="en-CA" sz="1200" dirty="0" err="1">
                <a:solidFill>
                  <a:schemeClr val="tx1"/>
                </a:solidFill>
                <a:highlight>
                  <a:schemeClr val="lt1"/>
                </a:highlight>
              </a:rPr>
              <a:t>www.bcrenal.ca</a:t>
            </a:r>
            <a:r>
              <a:rPr lang="en-CA" sz="1200" dirty="0">
                <a:solidFill>
                  <a:schemeClr val="tx1"/>
                </a:solidFill>
                <a:highlight>
                  <a:schemeClr val="lt1"/>
                </a:highlight>
              </a:rPr>
              <a:t>/resource-gallery/Documents/Dialyze%20IHD%20Nursing%20Poster%20BCKD%202013_0.pdf</a:t>
            </a:r>
            <a:endParaRPr sz="1200" dirty="0">
              <a:solidFill>
                <a:schemeClr val="tx1"/>
              </a:solidFill>
              <a:highlight>
                <a:schemeClr val="lt1"/>
              </a:highlight>
            </a:endParaRPr>
          </a:p>
          <a:p>
            <a:pPr marL="0" lvl="0" indent="0" algn="l" rtl="0">
              <a:spcBef>
                <a:spcPts val="1000"/>
              </a:spcBef>
              <a:spcAft>
                <a:spcPts val="0"/>
              </a:spcAft>
              <a:buClr>
                <a:schemeClr val="dk1"/>
              </a:buClr>
              <a:buFont typeface="Arial"/>
              <a:buNone/>
            </a:pPr>
            <a:endParaRPr sz="1200" dirty="0">
              <a:solidFill>
                <a:schemeClr val="tx1"/>
              </a:solidFill>
            </a:endParaRPr>
          </a:p>
          <a:p>
            <a:pPr marL="0" lvl="0" indent="0" algn="l" rtl="0">
              <a:lnSpc>
                <a:spcPct val="100000"/>
              </a:lnSpc>
              <a:spcBef>
                <a:spcPts val="1000"/>
              </a:spcBef>
              <a:spcAft>
                <a:spcPts val="0"/>
              </a:spcAft>
              <a:buClr>
                <a:schemeClr val="dk1"/>
              </a:buClr>
              <a:buFont typeface="Arial"/>
              <a:buNone/>
            </a:pPr>
            <a:endParaRPr sz="1200" b="1" dirty="0">
              <a:solidFill>
                <a:schemeClr val="tx1"/>
              </a:solidFill>
            </a:endParaRPr>
          </a:p>
          <a:p>
            <a:pPr marL="0" lvl="0" indent="0" algn="l" rtl="0">
              <a:lnSpc>
                <a:spcPct val="100000"/>
              </a:lnSpc>
              <a:spcBef>
                <a:spcPts val="1000"/>
              </a:spcBef>
              <a:spcAft>
                <a:spcPts val="1000"/>
              </a:spcAft>
              <a:buClr>
                <a:schemeClr val="dk1"/>
              </a:buClr>
              <a:buFont typeface="Arial"/>
              <a:buNone/>
            </a:pPr>
            <a:endParaRPr sz="1200" dirty="0">
              <a:solidFill>
                <a:schemeClr val="tx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4ddfa1af05_0_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a:t>References</a:t>
            </a:r>
            <a:endParaRPr/>
          </a:p>
        </p:txBody>
      </p:sp>
      <p:sp>
        <p:nvSpPr>
          <p:cNvPr id="516" name="Google Shape;516;g24ddfa1af05_0_9"/>
          <p:cNvSpPr txBox="1">
            <a:spLocks noGrp="1"/>
          </p:cNvSpPr>
          <p:nvPr>
            <p:ph type="body" idx="1"/>
          </p:nvPr>
        </p:nvSpPr>
        <p:spPr>
          <a:xfrm>
            <a:off x="628650" y="1253400"/>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Font typeface="Arial"/>
              <a:buNone/>
            </a:pPr>
            <a:r>
              <a:rPr lang="en-CA" sz="1200" b="1" dirty="0">
                <a:solidFill>
                  <a:schemeClr val="tx1"/>
                </a:solidFill>
                <a:latin typeface="Arial"/>
                <a:ea typeface="Arial"/>
                <a:cs typeface="Arial"/>
                <a:sym typeface="Arial"/>
              </a:rPr>
              <a:t>21</a:t>
            </a:r>
            <a:r>
              <a:rPr lang="en-CA" sz="1200" dirty="0">
                <a:solidFill>
                  <a:schemeClr val="tx1"/>
                </a:solidFill>
                <a:latin typeface="Arial"/>
                <a:ea typeface="Arial"/>
                <a:cs typeface="Arial"/>
                <a:sym typeface="Arial"/>
              </a:rPr>
              <a:t> - Qazi, H. A., Chen, H., &amp; Zhu, M. (2018). Factors influencing dialysis withdrawal: A scoping review. In </a:t>
            </a:r>
            <a:r>
              <a:rPr lang="en-CA" sz="1200" i="1" dirty="0">
                <a:solidFill>
                  <a:schemeClr val="tx1"/>
                </a:solidFill>
                <a:latin typeface="Arial"/>
                <a:ea typeface="Arial"/>
                <a:cs typeface="Arial"/>
                <a:sym typeface="Arial"/>
              </a:rPr>
              <a:t>BMC Nephrology</a:t>
            </a:r>
            <a:r>
              <a:rPr lang="en-CA" sz="1200" dirty="0">
                <a:solidFill>
                  <a:schemeClr val="tx1"/>
                </a:solidFill>
                <a:latin typeface="Arial"/>
                <a:ea typeface="Arial"/>
                <a:cs typeface="Arial"/>
                <a:sym typeface="Arial"/>
              </a:rPr>
              <a:t> (Vol. 19, Issue 1). BioMed Central Ltd. https://</a:t>
            </a:r>
            <a:r>
              <a:rPr lang="en-CA" sz="1200" dirty="0" err="1">
                <a:solidFill>
                  <a:schemeClr val="tx1"/>
                </a:solidFill>
                <a:latin typeface="Arial"/>
                <a:ea typeface="Arial"/>
                <a:cs typeface="Arial"/>
                <a:sym typeface="Arial"/>
              </a:rPr>
              <a:t>doi.org</a:t>
            </a:r>
            <a:r>
              <a:rPr lang="en-CA" sz="1200" dirty="0">
                <a:solidFill>
                  <a:schemeClr val="tx1"/>
                </a:solidFill>
                <a:latin typeface="Arial"/>
                <a:ea typeface="Arial"/>
                <a:cs typeface="Arial"/>
                <a:sym typeface="Arial"/>
              </a:rPr>
              <a:t>/10.1186/s12882-018-0894-5</a:t>
            </a:r>
            <a:endParaRPr sz="1200" dirty="0">
              <a:solidFill>
                <a:schemeClr val="tx1"/>
              </a:solidFill>
              <a:latin typeface="Arial"/>
              <a:ea typeface="Arial"/>
              <a:cs typeface="Arial"/>
              <a:sym typeface="Arial"/>
            </a:endParaRPr>
          </a:p>
          <a:p>
            <a:pPr marL="0" lvl="0" indent="0" algn="l" rtl="0">
              <a:lnSpc>
                <a:spcPct val="100000"/>
              </a:lnSpc>
              <a:spcBef>
                <a:spcPts val="2400"/>
              </a:spcBef>
              <a:spcAft>
                <a:spcPts val="0"/>
              </a:spcAft>
              <a:buClr>
                <a:schemeClr val="dk1"/>
              </a:buClr>
              <a:buFont typeface="Arial"/>
              <a:buNone/>
            </a:pPr>
            <a:r>
              <a:rPr lang="en-CA" sz="1200" b="1" dirty="0">
                <a:solidFill>
                  <a:schemeClr val="tx1"/>
                </a:solidFill>
                <a:latin typeface="Arial"/>
                <a:ea typeface="Arial"/>
                <a:cs typeface="Arial"/>
                <a:sym typeface="Arial"/>
              </a:rPr>
              <a:t>22 - </a:t>
            </a:r>
            <a:r>
              <a:rPr lang="en-CA" sz="1200" dirty="0">
                <a:solidFill>
                  <a:schemeClr val="tx1"/>
                </a:solidFill>
                <a:highlight>
                  <a:srgbClr val="FFFFFF"/>
                </a:highlight>
                <a:latin typeface="Arial"/>
                <a:ea typeface="Arial"/>
                <a:cs typeface="Arial"/>
                <a:sym typeface="Arial"/>
              </a:rPr>
              <a:t>Moss AH. Revised dialysis clinical practice guideline promotes more informed decision-making. Clin J Am Soc Nephrol. 2010 Dec;5(12):2380-3. </a:t>
            </a:r>
            <a:r>
              <a:rPr lang="en-CA" sz="1200" dirty="0" err="1">
                <a:solidFill>
                  <a:schemeClr val="tx1"/>
                </a:solidFill>
                <a:highlight>
                  <a:srgbClr val="FFFFFF"/>
                </a:highlight>
                <a:latin typeface="Arial"/>
                <a:ea typeface="Arial"/>
                <a:cs typeface="Arial"/>
                <a:sym typeface="Arial"/>
              </a:rPr>
              <a:t>doi</a:t>
            </a:r>
            <a:r>
              <a:rPr lang="en-CA" sz="1200" dirty="0">
                <a:solidFill>
                  <a:schemeClr val="tx1"/>
                </a:solidFill>
                <a:highlight>
                  <a:srgbClr val="FFFFFF"/>
                </a:highlight>
                <a:latin typeface="Arial"/>
                <a:ea typeface="Arial"/>
                <a:cs typeface="Arial"/>
                <a:sym typeface="Arial"/>
              </a:rPr>
              <a:t>: 10.2215/CJN.07170810. </a:t>
            </a:r>
            <a:r>
              <a:rPr lang="en-CA" sz="1200" dirty="0" err="1">
                <a:solidFill>
                  <a:schemeClr val="tx1"/>
                </a:solidFill>
                <a:highlight>
                  <a:srgbClr val="FFFFFF"/>
                </a:highlight>
                <a:latin typeface="Arial"/>
                <a:ea typeface="Arial"/>
                <a:cs typeface="Arial"/>
                <a:sym typeface="Arial"/>
              </a:rPr>
              <a:t>Epub</a:t>
            </a:r>
            <a:r>
              <a:rPr lang="en-CA" sz="1200" dirty="0">
                <a:solidFill>
                  <a:schemeClr val="tx1"/>
                </a:solidFill>
                <a:highlight>
                  <a:srgbClr val="FFFFFF"/>
                </a:highlight>
                <a:latin typeface="Arial"/>
                <a:ea typeface="Arial"/>
                <a:cs typeface="Arial"/>
                <a:sym typeface="Arial"/>
              </a:rPr>
              <a:t> 2010 Nov 4. PMID: 21051749.</a:t>
            </a:r>
            <a:endParaRPr sz="1200" dirty="0">
              <a:solidFill>
                <a:schemeClr val="tx1"/>
              </a:solidFill>
              <a:latin typeface="Arial"/>
              <a:ea typeface="Arial"/>
              <a:cs typeface="Arial"/>
              <a:sym typeface="Arial"/>
            </a:endParaRPr>
          </a:p>
          <a:p>
            <a:pPr marL="0" lvl="0" indent="0" algn="l" rtl="0">
              <a:lnSpc>
                <a:spcPct val="100000"/>
              </a:lnSpc>
              <a:spcBef>
                <a:spcPts val="2400"/>
              </a:spcBef>
              <a:spcAft>
                <a:spcPts val="0"/>
              </a:spcAft>
              <a:buClr>
                <a:schemeClr val="dk1"/>
              </a:buClr>
              <a:buFont typeface="Arial"/>
              <a:buNone/>
            </a:pPr>
            <a:r>
              <a:rPr lang="en-CA" sz="1200" b="1" dirty="0">
                <a:solidFill>
                  <a:schemeClr val="tx1"/>
                </a:solidFill>
                <a:latin typeface="Arial"/>
                <a:ea typeface="Arial"/>
                <a:cs typeface="Arial"/>
                <a:sym typeface="Arial"/>
              </a:rPr>
              <a:t>23 - </a:t>
            </a:r>
            <a:r>
              <a:rPr lang="en-CA" sz="1200" dirty="0">
                <a:solidFill>
                  <a:schemeClr val="tx1"/>
                </a:solidFill>
                <a:highlight>
                  <a:srgbClr val="FFFFFF"/>
                </a:highlight>
                <a:latin typeface="Arial"/>
                <a:ea typeface="Arial"/>
                <a:cs typeface="Arial"/>
                <a:sym typeface="Arial"/>
              </a:rPr>
              <a:t>O'Connor NR, Dougherty M, Harris PS, </a:t>
            </a:r>
            <a:r>
              <a:rPr lang="en-CA" sz="1200" dirty="0" err="1">
                <a:solidFill>
                  <a:schemeClr val="tx1"/>
                </a:solidFill>
                <a:highlight>
                  <a:srgbClr val="FFFFFF"/>
                </a:highlight>
                <a:latin typeface="Arial"/>
                <a:ea typeface="Arial"/>
                <a:cs typeface="Arial"/>
                <a:sym typeface="Arial"/>
              </a:rPr>
              <a:t>Casarett</a:t>
            </a:r>
            <a:r>
              <a:rPr lang="en-CA" sz="1200" dirty="0">
                <a:solidFill>
                  <a:schemeClr val="tx1"/>
                </a:solidFill>
                <a:highlight>
                  <a:srgbClr val="FFFFFF"/>
                </a:highlight>
                <a:latin typeface="Arial"/>
                <a:ea typeface="Arial"/>
                <a:cs typeface="Arial"/>
                <a:sym typeface="Arial"/>
              </a:rPr>
              <a:t> DJ. Survival after dialysis discontinuation and hospice enrollment for ESRD. Clin J Am Soc Nephrol. 2013 Dec;8(12):2117-22. </a:t>
            </a:r>
            <a:r>
              <a:rPr lang="en-CA" sz="1200" dirty="0" err="1">
                <a:solidFill>
                  <a:schemeClr val="tx1"/>
                </a:solidFill>
                <a:highlight>
                  <a:srgbClr val="FFFFFF"/>
                </a:highlight>
                <a:latin typeface="Arial"/>
                <a:ea typeface="Arial"/>
                <a:cs typeface="Arial"/>
                <a:sym typeface="Arial"/>
              </a:rPr>
              <a:t>doi</a:t>
            </a:r>
            <a:r>
              <a:rPr lang="en-CA" sz="1200" dirty="0">
                <a:solidFill>
                  <a:schemeClr val="tx1"/>
                </a:solidFill>
                <a:highlight>
                  <a:srgbClr val="FFFFFF"/>
                </a:highlight>
                <a:latin typeface="Arial"/>
                <a:ea typeface="Arial"/>
                <a:cs typeface="Arial"/>
                <a:sym typeface="Arial"/>
              </a:rPr>
              <a:t>: 10.2215/CJN.04110413. </a:t>
            </a:r>
            <a:r>
              <a:rPr lang="en-CA" sz="1200" dirty="0" err="1">
                <a:solidFill>
                  <a:schemeClr val="tx1"/>
                </a:solidFill>
                <a:highlight>
                  <a:srgbClr val="FFFFFF"/>
                </a:highlight>
                <a:latin typeface="Arial"/>
                <a:ea typeface="Arial"/>
                <a:cs typeface="Arial"/>
                <a:sym typeface="Arial"/>
              </a:rPr>
              <a:t>Epub</a:t>
            </a:r>
            <a:r>
              <a:rPr lang="en-CA" sz="1200" dirty="0">
                <a:solidFill>
                  <a:schemeClr val="tx1"/>
                </a:solidFill>
                <a:highlight>
                  <a:srgbClr val="FFFFFF"/>
                </a:highlight>
                <a:latin typeface="Arial"/>
                <a:ea typeface="Arial"/>
                <a:cs typeface="Arial"/>
                <a:sym typeface="Arial"/>
              </a:rPr>
              <a:t> 2013 Nov 7. PMID: 24202133; PMCID: PMC3848402.</a:t>
            </a:r>
            <a:endParaRPr sz="1200" dirty="0">
              <a:solidFill>
                <a:schemeClr val="tx1"/>
              </a:solidFill>
              <a:highlight>
                <a:srgbClr val="FFFFFF"/>
              </a:highlight>
              <a:latin typeface="Arial"/>
              <a:ea typeface="Arial"/>
              <a:cs typeface="Arial"/>
              <a:sym typeface="Arial"/>
            </a:endParaRPr>
          </a:p>
          <a:p>
            <a:pPr marL="0" lvl="0" indent="0" algn="l" rtl="0">
              <a:lnSpc>
                <a:spcPct val="100000"/>
              </a:lnSpc>
              <a:spcBef>
                <a:spcPts val="2400"/>
              </a:spcBef>
              <a:spcAft>
                <a:spcPts val="0"/>
              </a:spcAft>
              <a:buClr>
                <a:schemeClr val="dk1"/>
              </a:buClr>
              <a:buFont typeface="Arial"/>
              <a:buNone/>
            </a:pPr>
            <a:r>
              <a:rPr lang="en-CA" sz="1200" b="1" dirty="0">
                <a:solidFill>
                  <a:schemeClr val="tx1"/>
                </a:solidFill>
                <a:highlight>
                  <a:srgbClr val="FFFFFF"/>
                </a:highlight>
                <a:latin typeface="Arial"/>
                <a:ea typeface="Arial"/>
                <a:cs typeface="Arial"/>
                <a:sym typeface="Arial"/>
              </a:rPr>
              <a:t>24</a:t>
            </a:r>
            <a:r>
              <a:rPr lang="en-CA" sz="1200" dirty="0">
                <a:solidFill>
                  <a:schemeClr val="tx1"/>
                </a:solidFill>
                <a:highlight>
                  <a:srgbClr val="FFFFFF"/>
                </a:highlight>
                <a:latin typeface="Arial"/>
                <a:ea typeface="Arial"/>
                <a:cs typeface="Arial"/>
                <a:sym typeface="Arial"/>
              </a:rPr>
              <a:t> - O’Connor N, Kumar P. Conservative management of end-stage renal disease without dialysis: a systematic review. J </a:t>
            </a:r>
            <a:r>
              <a:rPr lang="en-CA" sz="1200" dirty="0" err="1">
                <a:solidFill>
                  <a:schemeClr val="tx1"/>
                </a:solidFill>
                <a:highlight>
                  <a:srgbClr val="FFFFFF"/>
                </a:highlight>
                <a:latin typeface="Arial"/>
                <a:ea typeface="Arial"/>
                <a:cs typeface="Arial"/>
                <a:sym typeface="Arial"/>
              </a:rPr>
              <a:t>Pallit</a:t>
            </a:r>
            <a:r>
              <a:rPr lang="en-CA" sz="1200" dirty="0">
                <a:solidFill>
                  <a:schemeClr val="tx1"/>
                </a:solidFill>
                <a:highlight>
                  <a:srgbClr val="FFFFFF"/>
                </a:highlight>
                <a:latin typeface="Arial"/>
                <a:ea typeface="Arial"/>
                <a:cs typeface="Arial"/>
                <a:sym typeface="Arial"/>
              </a:rPr>
              <a:t> Med. 2012; 15(2): 228-5.</a:t>
            </a:r>
            <a:endParaRPr sz="1200" dirty="0">
              <a:solidFill>
                <a:schemeClr val="tx1"/>
              </a:solidFill>
              <a:highlight>
                <a:srgbClr val="FFFFFF"/>
              </a:highlight>
              <a:latin typeface="Arial"/>
              <a:ea typeface="Arial"/>
              <a:cs typeface="Arial"/>
              <a:sym typeface="Arial"/>
            </a:endParaRPr>
          </a:p>
          <a:p>
            <a:pPr marL="0" lvl="0" indent="0" algn="l" rtl="0">
              <a:lnSpc>
                <a:spcPct val="100000"/>
              </a:lnSpc>
              <a:spcBef>
                <a:spcPts val="2400"/>
              </a:spcBef>
              <a:spcAft>
                <a:spcPts val="0"/>
              </a:spcAft>
              <a:buClr>
                <a:schemeClr val="dk1"/>
              </a:buClr>
              <a:buFont typeface="Arial"/>
              <a:buNone/>
            </a:pPr>
            <a:r>
              <a:rPr lang="en-CA" sz="1200" b="1" dirty="0">
                <a:solidFill>
                  <a:schemeClr val="tx1"/>
                </a:solidFill>
                <a:highlight>
                  <a:srgbClr val="FFFFFF"/>
                </a:highlight>
                <a:latin typeface="Arial"/>
                <a:ea typeface="Arial"/>
                <a:cs typeface="Arial"/>
                <a:sym typeface="Arial"/>
              </a:rPr>
              <a:t>25 - </a:t>
            </a:r>
            <a:r>
              <a:rPr lang="en-CA" sz="1200" dirty="0">
                <a:solidFill>
                  <a:schemeClr val="tx1"/>
                </a:solidFill>
                <a:highlight>
                  <a:srgbClr val="FFFFFF"/>
                </a:highlight>
                <a:latin typeface="Arial"/>
                <a:ea typeface="Arial"/>
                <a:cs typeface="Arial"/>
                <a:sym typeface="Arial"/>
              </a:rPr>
              <a:t>Westphal SG, Plumb T. Calciphylaxis. [Updated 2023 Aug 8]. In: </a:t>
            </a:r>
            <a:r>
              <a:rPr lang="en-CA" sz="1200" dirty="0" err="1">
                <a:solidFill>
                  <a:schemeClr val="tx1"/>
                </a:solidFill>
                <a:highlight>
                  <a:srgbClr val="FFFFFF"/>
                </a:highlight>
                <a:latin typeface="Arial"/>
                <a:ea typeface="Arial"/>
                <a:cs typeface="Arial"/>
                <a:sym typeface="Arial"/>
              </a:rPr>
              <a:t>StatPearls</a:t>
            </a:r>
            <a:r>
              <a:rPr lang="en-CA" sz="1200" dirty="0">
                <a:solidFill>
                  <a:schemeClr val="tx1"/>
                </a:solidFill>
                <a:highlight>
                  <a:srgbClr val="FFFFFF"/>
                </a:highlight>
                <a:latin typeface="Arial"/>
                <a:ea typeface="Arial"/>
                <a:cs typeface="Arial"/>
                <a:sym typeface="Arial"/>
              </a:rPr>
              <a:t> [Internet]. Treasure Island (FL): </a:t>
            </a:r>
            <a:r>
              <a:rPr lang="en-CA" sz="1200" dirty="0" err="1">
                <a:solidFill>
                  <a:schemeClr val="tx1"/>
                </a:solidFill>
                <a:highlight>
                  <a:srgbClr val="FFFFFF"/>
                </a:highlight>
                <a:latin typeface="Arial"/>
                <a:ea typeface="Arial"/>
                <a:cs typeface="Arial"/>
                <a:sym typeface="Arial"/>
              </a:rPr>
              <a:t>StatPearls</a:t>
            </a:r>
            <a:r>
              <a:rPr lang="en-CA" sz="1200" dirty="0">
                <a:solidFill>
                  <a:schemeClr val="tx1"/>
                </a:solidFill>
                <a:highlight>
                  <a:srgbClr val="FFFFFF"/>
                </a:highlight>
                <a:latin typeface="Arial"/>
                <a:ea typeface="Arial"/>
                <a:cs typeface="Arial"/>
                <a:sym typeface="Arial"/>
              </a:rPr>
              <a:t> Publishing; 2023 Jan-. Available from: </a:t>
            </a:r>
            <a:r>
              <a:rPr lang="en-CA" sz="1200" u="sng" dirty="0">
                <a:solidFill>
                  <a:schemeClr val="tx1"/>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https://www.ncbi.nlm.nih.gov/books/NBK519020/</a:t>
            </a:r>
            <a:endParaRPr sz="1200" dirty="0">
              <a:solidFill>
                <a:schemeClr val="tx1"/>
              </a:solidFill>
              <a:highlight>
                <a:srgbClr val="FFFFFF"/>
              </a:highlight>
              <a:latin typeface="Arial"/>
              <a:ea typeface="Arial"/>
              <a:cs typeface="Arial"/>
              <a:sym typeface="Arial"/>
            </a:endParaRPr>
          </a:p>
          <a:p>
            <a:pPr marL="0" lvl="0" indent="0" algn="l" rtl="0">
              <a:lnSpc>
                <a:spcPct val="100000"/>
              </a:lnSpc>
              <a:spcBef>
                <a:spcPts val="2400"/>
              </a:spcBef>
              <a:spcAft>
                <a:spcPts val="0"/>
              </a:spcAft>
              <a:buClr>
                <a:schemeClr val="dk1"/>
              </a:buClr>
              <a:buFont typeface="Arial"/>
              <a:buNone/>
            </a:pPr>
            <a:r>
              <a:rPr lang="en-CA" sz="1200" b="1" dirty="0">
                <a:solidFill>
                  <a:schemeClr val="tx1"/>
                </a:solidFill>
                <a:highlight>
                  <a:srgbClr val="FFFFFF"/>
                </a:highlight>
                <a:latin typeface="Arial"/>
                <a:ea typeface="Arial"/>
                <a:cs typeface="Arial"/>
                <a:sym typeface="Arial"/>
              </a:rPr>
              <a:t>26</a:t>
            </a:r>
            <a:r>
              <a:rPr lang="en-CA" sz="1200" dirty="0">
                <a:solidFill>
                  <a:schemeClr val="tx1"/>
                </a:solidFill>
                <a:highlight>
                  <a:srgbClr val="FFFFFF"/>
                </a:highlight>
                <a:latin typeface="Arial"/>
                <a:ea typeface="Arial"/>
                <a:cs typeface="Arial"/>
                <a:sym typeface="Arial"/>
              </a:rPr>
              <a:t> - </a:t>
            </a:r>
            <a:r>
              <a:rPr lang="en-CA" sz="1200" dirty="0">
                <a:solidFill>
                  <a:schemeClr val="tx1"/>
                </a:solidFill>
                <a:latin typeface="Arial"/>
                <a:ea typeface="Arial"/>
                <a:cs typeface="Arial"/>
                <a:sym typeface="Arial"/>
              </a:rPr>
              <a:t>Hamada, I., Tamai, K., Ono, W., </a:t>
            </a:r>
            <a:r>
              <a:rPr lang="en-CA" sz="1200" dirty="0" err="1">
                <a:solidFill>
                  <a:schemeClr val="tx1"/>
                </a:solidFill>
                <a:latin typeface="Arial"/>
                <a:ea typeface="Arial"/>
                <a:cs typeface="Arial"/>
                <a:sym typeface="Arial"/>
              </a:rPr>
              <a:t>Saotome</a:t>
            </a:r>
            <a:r>
              <a:rPr lang="en-CA" sz="1200" dirty="0">
                <a:solidFill>
                  <a:schemeClr val="tx1"/>
                </a:solidFill>
                <a:latin typeface="Arial"/>
                <a:ea typeface="Arial"/>
                <a:cs typeface="Arial"/>
                <a:sym typeface="Arial"/>
              </a:rPr>
              <a:t>, K., Hamada, J., Surgery, O., Kyoritsu Hospital, K., Tamai, K., Ono, W., Professor, A., &amp; </a:t>
            </a:r>
            <a:r>
              <a:rPr lang="en-CA" sz="1200" dirty="0" err="1">
                <a:solidFill>
                  <a:schemeClr val="tx1"/>
                </a:solidFill>
                <a:latin typeface="Arial"/>
                <a:ea typeface="Arial"/>
                <a:cs typeface="Arial"/>
                <a:sym typeface="Arial"/>
              </a:rPr>
              <a:t>Saotome</a:t>
            </a:r>
            <a:r>
              <a:rPr lang="en-CA" sz="1200" dirty="0">
                <a:solidFill>
                  <a:schemeClr val="tx1"/>
                </a:solidFill>
                <a:latin typeface="Arial"/>
                <a:ea typeface="Arial"/>
                <a:cs typeface="Arial"/>
                <a:sym typeface="Arial"/>
              </a:rPr>
              <a:t>, K. (2006). Uremic Tumoral Calcinosis in Hemodialysis Patients: Clinicopathological Findings and Identification of Calcific Deposits. In </a:t>
            </a:r>
            <a:r>
              <a:rPr lang="en-CA" sz="1200" i="1" dirty="0">
                <a:solidFill>
                  <a:schemeClr val="tx1"/>
                </a:solidFill>
                <a:latin typeface="Arial"/>
                <a:ea typeface="Arial"/>
                <a:cs typeface="Arial"/>
                <a:sym typeface="Arial"/>
              </a:rPr>
              <a:t>J </a:t>
            </a:r>
            <a:r>
              <a:rPr lang="en-CA" sz="1200" i="1" dirty="0" err="1">
                <a:solidFill>
                  <a:schemeClr val="tx1"/>
                </a:solidFill>
                <a:latin typeface="Arial"/>
                <a:ea typeface="Arial"/>
                <a:cs typeface="Arial"/>
                <a:sym typeface="Arial"/>
              </a:rPr>
              <a:t>Rheumatol</a:t>
            </a:r>
            <a:endParaRPr sz="1200" dirty="0">
              <a:solidFill>
                <a:schemeClr val="tx1"/>
              </a:solidFill>
              <a:latin typeface="Arial"/>
              <a:ea typeface="Arial"/>
              <a:cs typeface="Arial"/>
              <a:sym typeface="Arial"/>
            </a:endParaRPr>
          </a:p>
          <a:p>
            <a:pPr marL="0" lvl="0" indent="0" algn="l" rtl="0">
              <a:lnSpc>
                <a:spcPct val="100000"/>
              </a:lnSpc>
              <a:spcBef>
                <a:spcPts val="2400"/>
              </a:spcBef>
              <a:spcAft>
                <a:spcPts val="2400"/>
              </a:spcAft>
              <a:buClr>
                <a:schemeClr val="dk1"/>
              </a:buClr>
              <a:buFont typeface="Arial"/>
              <a:buNone/>
            </a:pPr>
            <a:endParaRPr sz="1200" dirty="0">
              <a:solidFill>
                <a:schemeClr val="tx1"/>
              </a:solidFill>
              <a:highlight>
                <a:srgbClr val="FFFFFF"/>
              </a:highlight>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90740b1b14_0_201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a:t>References</a:t>
            </a:r>
            <a:endParaRPr/>
          </a:p>
        </p:txBody>
      </p:sp>
      <p:sp>
        <p:nvSpPr>
          <p:cNvPr id="523" name="Google Shape;523;g290740b1b14_0_2015"/>
          <p:cNvSpPr txBox="1">
            <a:spLocks noGrp="1"/>
          </p:cNvSpPr>
          <p:nvPr>
            <p:ph type="body" idx="1"/>
          </p:nvPr>
        </p:nvSpPr>
        <p:spPr>
          <a:xfrm>
            <a:off x="628650" y="1253400"/>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Font typeface="Arial"/>
              <a:buNone/>
            </a:pPr>
            <a:r>
              <a:rPr lang="en-CA" sz="1200" b="1" dirty="0">
                <a:solidFill>
                  <a:schemeClr val="tx1"/>
                </a:solidFill>
                <a:latin typeface="Arial" panose="020B0604020202020204" pitchFamily="34" charset="0"/>
                <a:cs typeface="Arial" panose="020B0604020202020204" pitchFamily="34" charset="0"/>
              </a:rPr>
              <a:t>27 - </a:t>
            </a:r>
            <a:r>
              <a:rPr lang="en-CA" sz="1200" dirty="0">
                <a:solidFill>
                  <a:schemeClr val="tx1"/>
                </a:solidFill>
                <a:highlight>
                  <a:srgbClr val="FFFFFF"/>
                </a:highlight>
                <a:latin typeface="Arial" panose="020B0604020202020204" pitchFamily="34" charset="0"/>
                <a:cs typeface="Arial" panose="020B0604020202020204" pitchFamily="34" charset="0"/>
              </a:rPr>
              <a:t>Natale P, Ju A, </a:t>
            </a:r>
            <a:r>
              <a:rPr lang="en-CA" sz="1200" dirty="0" err="1">
                <a:solidFill>
                  <a:schemeClr val="tx1"/>
                </a:solidFill>
                <a:highlight>
                  <a:srgbClr val="FFFFFF"/>
                </a:highlight>
                <a:latin typeface="Arial" panose="020B0604020202020204" pitchFamily="34" charset="0"/>
                <a:cs typeface="Arial" panose="020B0604020202020204" pitchFamily="34" charset="0"/>
              </a:rPr>
              <a:t>Strippoli</a:t>
            </a:r>
            <a:r>
              <a:rPr lang="en-CA" sz="1200" dirty="0">
                <a:solidFill>
                  <a:schemeClr val="tx1"/>
                </a:solidFill>
                <a:highlight>
                  <a:srgbClr val="FFFFFF"/>
                </a:highlight>
                <a:latin typeface="Arial" panose="020B0604020202020204" pitchFamily="34" charset="0"/>
                <a:cs typeface="Arial" panose="020B0604020202020204" pitchFamily="34" charset="0"/>
              </a:rPr>
              <a:t> GF, Craig JC, </a:t>
            </a:r>
            <a:r>
              <a:rPr lang="en-CA" sz="1200" dirty="0" err="1">
                <a:solidFill>
                  <a:schemeClr val="tx1"/>
                </a:solidFill>
                <a:highlight>
                  <a:srgbClr val="FFFFFF"/>
                </a:highlight>
                <a:latin typeface="Arial" panose="020B0604020202020204" pitchFamily="34" charset="0"/>
                <a:cs typeface="Arial" panose="020B0604020202020204" pitchFamily="34" charset="0"/>
              </a:rPr>
              <a:t>Saglimbene</a:t>
            </a:r>
            <a:r>
              <a:rPr lang="en-CA" sz="1200" dirty="0">
                <a:solidFill>
                  <a:schemeClr val="tx1"/>
                </a:solidFill>
                <a:highlight>
                  <a:srgbClr val="FFFFFF"/>
                </a:highlight>
                <a:latin typeface="Arial" panose="020B0604020202020204" pitchFamily="34" charset="0"/>
                <a:cs typeface="Arial" panose="020B0604020202020204" pitchFamily="34" charset="0"/>
              </a:rPr>
              <a:t> VM, Unruh ML, Stallone G, </a:t>
            </a:r>
            <a:r>
              <a:rPr lang="en-CA" sz="1200" dirty="0" err="1">
                <a:solidFill>
                  <a:schemeClr val="tx1"/>
                </a:solidFill>
                <a:highlight>
                  <a:srgbClr val="FFFFFF"/>
                </a:highlight>
                <a:latin typeface="Arial" panose="020B0604020202020204" pitchFamily="34" charset="0"/>
                <a:cs typeface="Arial" panose="020B0604020202020204" pitchFamily="34" charset="0"/>
              </a:rPr>
              <a:t>Jaure</a:t>
            </a:r>
            <a:r>
              <a:rPr lang="en-CA" sz="1200" dirty="0">
                <a:solidFill>
                  <a:schemeClr val="tx1"/>
                </a:solidFill>
                <a:highlight>
                  <a:srgbClr val="FFFFFF"/>
                </a:highlight>
                <a:latin typeface="Arial" panose="020B0604020202020204" pitchFamily="34" charset="0"/>
                <a:cs typeface="Arial" panose="020B0604020202020204" pitchFamily="34" charset="0"/>
              </a:rPr>
              <a:t> A. Interventions for fatigue in people with kidney failure requiring dialysis. Cochrane Database Syst Rev. 2023 Aug 31;8(8):CD013074. </a:t>
            </a:r>
            <a:r>
              <a:rPr lang="en-CA" sz="1200" dirty="0" err="1">
                <a:solidFill>
                  <a:schemeClr val="tx1"/>
                </a:solidFill>
                <a:highlight>
                  <a:srgbClr val="FFFFFF"/>
                </a:highlight>
                <a:latin typeface="Arial" panose="020B0604020202020204" pitchFamily="34" charset="0"/>
                <a:cs typeface="Arial" panose="020B0604020202020204" pitchFamily="34" charset="0"/>
              </a:rPr>
              <a:t>doi</a:t>
            </a:r>
            <a:r>
              <a:rPr lang="en-CA" sz="1200" dirty="0">
                <a:solidFill>
                  <a:schemeClr val="tx1"/>
                </a:solidFill>
                <a:highlight>
                  <a:srgbClr val="FFFFFF"/>
                </a:highlight>
                <a:latin typeface="Arial" panose="020B0604020202020204" pitchFamily="34" charset="0"/>
                <a:cs typeface="Arial" panose="020B0604020202020204" pitchFamily="34" charset="0"/>
              </a:rPr>
              <a:t>: 10.1002/14651858.CD013074.pub2. PMID: 37651553; PMCID: PMC10468823.</a:t>
            </a:r>
          </a:p>
          <a:p>
            <a:pPr marL="0" lvl="0" indent="0" algn="l" rtl="0">
              <a:lnSpc>
                <a:spcPct val="100000"/>
              </a:lnSpc>
              <a:spcBef>
                <a:spcPts val="0"/>
              </a:spcBef>
              <a:spcAft>
                <a:spcPts val="0"/>
              </a:spcAft>
              <a:buClr>
                <a:schemeClr val="dk1"/>
              </a:buClr>
              <a:buFont typeface="Arial"/>
              <a:buNone/>
            </a:pPr>
            <a:endParaRPr lang="en-CA" sz="1200" dirty="0">
              <a:solidFill>
                <a:schemeClr val="tx1"/>
              </a:solidFill>
              <a:highlight>
                <a:srgbClr val="FFFFFF"/>
              </a:highlight>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Font typeface="Arial"/>
              <a:buNone/>
            </a:pPr>
            <a:r>
              <a:rPr lang="en-CA" sz="1200" dirty="0">
                <a:solidFill>
                  <a:schemeClr val="tx1"/>
                </a:solidFill>
                <a:highlight>
                  <a:srgbClr val="FFFFFF"/>
                </a:highlight>
                <a:latin typeface="Arial" panose="020B0604020202020204" pitchFamily="34" charset="0"/>
                <a:cs typeface="Arial" panose="020B0604020202020204" pitchFamily="34" charset="0"/>
              </a:rPr>
              <a:t>28 - </a:t>
            </a:r>
            <a:r>
              <a:rPr lang="en-CA" sz="1200" dirty="0" err="1">
                <a:solidFill>
                  <a:schemeClr val="tx1"/>
                </a:solidFill>
                <a:highlight>
                  <a:srgbClr val="FFFFFF"/>
                </a:highlight>
                <a:latin typeface="Arial" panose="020B0604020202020204" pitchFamily="34" charset="0"/>
                <a:cs typeface="Arial" panose="020B0604020202020204" pitchFamily="34" charset="0"/>
              </a:rPr>
              <a:t>Collister</a:t>
            </a:r>
            <a:r>
              <a:rPr lang="en-CA" sz="1200" dirty="0">
                <a:solidFill>
                  <a:schemeClr val="tx1"/>
                </a:solidFill>
                <a:highlight>
                  <a:srgbClr val="FFFFFF"/>
                </a:highlight>
                <a:latin typeface="Arial" panose="020B0604020202020204" pitchFamily="34" charset="0"/>
                <a:cs typeface="Arial" panose="020B0604020202020204" pitchFamily="34" charset="0"/>
              </a:rPr>
              <a:t>, D., Komenda, P., Hiebert, B., </a:t>
            </a:r>
            <a:r>
              <a:rPr lang="en-CA" sz="1200" dirty="0" err="1">
                <a:solidFill>
                  <a:schemeClr val="tx1"/>
                </a:solidFill>
                <a:highlight>
                  <a:srgbClr val="FFFFFF"/>
                </a:highlight>
                <a:latin typeface="Arial" panose="020B0604020202020204" pitchFamily="34" charset="0"/>
                <a:cs typeface="Arial" panose="020B0604020202020204" pitchFamily="34" charset="0"/>
              </a:rPr>
              <a:t>Gunasekara</a:t>
            </a:r>
            <a:r>
              <a:rPr lang="en-CA" sz="1200" dirty="0">
                <a:solidFill>
                  <a:schemeClr val="tx1"/>
                </a:solidFill>
                <a:highlight>
                  <a:srgbClr val="FFFFFF"/>
                </a:highlight>
                <a:latin typeface="Arial" panose="020B0604020202020204" pitchFamily="34" charset="0"/>
                <a:cs typeface="Arial" panose="020B0604020202020204" pitchFamily="34" charset="0"/>
              </a:rPr>
              <a:t>, R., Xu, Y., </a:t>
            </a:r>
            <a:r>
              <a:rPr lang="en-CA" sz="1200" dirty="0" err="1">
                <a:solidFill>
                  <a:schemeClr val="tx1"/>
                </a:solidFill>
                <a:highlight>
                  <a:srgbClr val="FFFFFF"/>
                </a:highlight>
                <a:latin typeface="Arial" panose="020B0604020202020204" pitchFamily="34" charset="0"/>
                <a:cs typeface="Arial" panose="020B0604020202020204" pitchFamily="34" charset="0"/>
              </a:rPr>
              <a:t>Eng</a:t>
            </a:r>
            <a:r>
              <a:rPr lang="en-CA" sz="1200" dirty="0">
                <a:solidFill>
                  <a:schemeClr val="tx1"/>
                </a:solidFill>
                <a:highlight>
                  <a:srgbClr val="FFFFFF"/>
                </a:highlight>
                <a:latin typeface="Arial" panose="020B0604020202020204" pitchFamily="34" charset="0"/>
                <a:cs typeface="Arial" panose="020B0604020202020204" pitchFamily="34" charset="0"/>
              </a:rPr>
              <a:t>, F., Lerner, B., Macdonald, K., </a:t>
            </a:r>
            <a:r>
              <a:rPr lang="en-CA" sz="1200" dirty="0" err="1">
                <a:solidFill>
                  <a:schemeClr val="tx1"/>
                </a:solidFill>
                <a:highlight>
                  <a:srgbClr val="FFFFFF"/>
                </a:highlight>
                <a:latin typeface="Arial" panose="020B0604020202020204" pitchFamily="34" charset="0"/>
                <a:cs typeface="Arial" panose="020B0604020202020204" pitchFamily="34" charset="0"/>
              </a:rPr>
              <a:t>Rigatto</a:t>
            </a:r>
            <a:r>
              <a:rPr lang="en-CA" sz="1200" dirty="0">
                <a:solidFill>
                  <a:schemeClr val="tx1"/>
                </a:solidFill>
                <a:highlight>
                  <a:srgbClr val="FFFFFF"/>
                </a:highlight>
                <a:latin typeface="Arial" panose="020B0604020202020204" pitchFamily="34" charset="0"/>
                <a:cs typeface="Arial" panose="020B0604020202020204" pitchFamily="34" charset="0"/>
              </a:rPr>
              <a:t>, C., &amp; </a:t>
            </a:r>
            <a:r>
              <a:rPr lang="en-CA" sz="1200" dirty="0" err="1">
                <a:solidFill>
                  <a:schemeClr val="tx1"/>
                </a:solidFill>
                <a:highlight>
                  <a:srgbClr val="FFFFFF"/>
                </a:highlight>
                <a:latin typeface="Arial" panose="020B0604020202020204" pitchFamily="34" charset="0"/>
                <a:cs typeface="Arial" panose="020B0604020202020204" pitchFamily="34" charset="0"/>
              </a:rPr>
              <a:t>Tangri</a:t>
            </a:r>
            <a:r>
              <a:rPr lang="en-CA" sz="1200" dirty="0">
                <a:solidFill>
                  <a:schemeClr val="tx1"/>
                </a:solidFill>
                <a:highlight>
                  <a:srgbClr val="FFFFFF"/>
                </a:highlight>
                <a:latin typeface="Arial" panose="020B0604020202020204" pitchFamily="34" charset="0"/>
                <a:cs typeface="Arial" panose="020B0604020202020204" pitchFamily="34" charset="0"/>
              </a:rPr>
              <a:t>, N. (2016). The effect of erythropoietin-stimulating agents on health-related quality of life in anemia of chronic kidney disease: A systematic review and meta-analysis. In Annals of Internal Medicine (Vol. 164, Issue 7, pp. 472–478). American College of Physicians. https://</a:t>
            </a:r>
            <a:r>
              <a:rPr lang="en-CA" sz="1200" dirty="0" err="1">
                <a:solidFill>
                  <a:schemeClr val="tx1"/>
                </a:solidFill>
                <a:highlight>
                  <a:srgbClr val="FFFFFF"/>
                </a:highlight>
                <a:latin typeface="Arial" panose="020B0604020202020204" pitchFamily="34" charset="0"/>
                <a:cs typeface="Arial" panose="020B0604020202020204" pitchFamily="34" charset="0"/>
              </a:rPr>
              <a:t>doi.org</a:t>
            </a:r>
            <a:r>
              <a:rPr lang="en-CA" sz="1200" dirty="0">
                <a:solidFill>
                  <a:schemeClr val="tx1"/>
                </a:solidFill>
                <a:highlight>
                  <a:srgbClr val="FFFFFF"/>
                </a:highlight>
                <a:latin typeface="Arial" panose="020B0604020202020204" pitchFamily="34" charset="0"/>
                <a:cs typeface="Arial" panose="020B0604020202020204" pitchFamily="34" charset="0"/>
              </a:rPr>
              <a:t>/10.7326/M15-1839</a:t>
            </a:r>
            <a:endParaRPr sz="1200" dirty="0">
              <a:solidFill>
                <a:schemeClr val="tx1"/>
              </a:solidFill>
              <a:highlight>
                <a:srgbClr val="FFFFFF"/>
              </a:highlight>
              <a:latin typeface="Arial" panose="020B0604020202020204" pitchFamily="34" charset="0"/>
              <a:cs typeface="Arial" panose="020B0604020202020204" pitchFamily="34" charset="0"/>
            </a:endParaRPr>
          </a:p>
          <a:p>
            <a:pPr marL="0" lvl="0" indent="0" algn="l" rtl="0">
              <a:lnSpc>
                <a:spcPct val="100000"/>
              </a:lnSpc>
              <a:spcBef>
                <a:spcPts val="2400"/>
              </a:spcBef>
              <a:spcAft>
                <a:spcPts val="2400"/>
              </a:spcAft>
              <a:buClr>
                <a:schemeClr val="dk1"/>
              </a:buClr>
              <a:buFont typeface="Arial"/>
              <a:buNone/>
            </a:pPr>
            <a:r>
              <a:rPr lang="en-CA" sz="1200" dirty="0">
                <a:solidFill>
                  <a:schemeClr val="tx1"/>
                </a:solidFill>
                <a:highlight>
                  <a:srgbClr val="FFFFFF"/>
                </a:highlight>
                <a:latin typeface="Arial" panose="020B0604020202020204" pitchFamily="34" charset="0"/>
                <a:cs typeface="Arial" panose="020B0604020202020204" pitchFamily="34" charset="0"/>
              </a:rPr>
              <a:t>29 - </a:t>
            </a:r>
            <a:r>
              <a:rPr lang="en-CA" sz="1200" dirty="0" err="1">
                <a:solidFill>
                  <a:schemeClr val="tx1"/>
                </a:solidFill>
                <a:highlight>
                  <a:srgbClr val="FFFFFF"/>
                </a:highlight>
                <a:latin typeface="Arial" panose="020B0604020202020204" pitchFamily="34" charset="0"/>
                <a:cs typeface="Arial" panose="020B0604020202020204" pitchFamily="34" charset="0"/>
              </a:rPr>
              <a:t>Fishbane</a:t>
            </a:r>
            <a:r>
              <a:rPr lang="en-CA" sz="1200" dirty="0">
                <a:solidFill>
                  <a:schemeClr val="tx1"/>
                </a:solidFill>
                <a:highlight>
                  <a:srgbClr val="FFFFFF"/>
                </a:highlight>
                <a:latin typeface="Arial" panose="020B0604020202020204" pitchFamily="34" charset="0"/>
                <a:cs typeface="Arial" panose="020B0604020202020204" pitchFamily="34" charset="0"/>
              </a:rPr>
              <a:t>, S., Jamal, A., </a:t>
            </a:r>
            <a:r>
              <a:rPr lang="en-CA" sz="1200" dirty="0" err="1">
                <a:solidFill>
                  <a:schemeClr val="tx1"/>
                </a:solidFill>
                <a:highlight>
                  <a:srgbClr val="FFFFFF"/>
                </a:highlight>
                <a:latin typeface="Arial" panose="020B0604020202020204" pitchFamily="34" charset="0"/>
                <a:cs typeface="Arial" panose="020B0604020202020204" pitchFamily="34" charset="0"/>
              </a:rPr>
              <a:t>Munera</a:t>
            </a:r>
            <a:r>
              <a:rPr lang="en-CA" sz="1200" dirty="0">
                <a:solidFill>
                  <a:schemeClr val="tx1"/>
                </a:solidFill>
                <a:highlight>
                  <a:srgbClr val="FFFFFF"/>
                </a:highlight>
                <a:latin typeface="Arial" panose="020B0604020202020204" pitchFamily="34" charset="0"/>
                <a:cs typeface="Arial" panose="020B0604020202020204" pitchFamily="34" charset="0"/>
              </a:rPr>
              <a:t>, C., Wen, W., &amp; </a:t>
            </a:r>
            <a:r>
              <a:rPr lang="en-CA" sz="1200" dirty="0" err="1">
                <a:solidFill>
                  <a:schemeClr val="tx1"/>
                </a:solidFill>
                <a:highlight>
                  <a:srgbClr val="FFFFFF"/>
                </a:highlight>
                <a:latin typeface="Arial" panose="020B0604020202020204" pitchFamily="34" charset="0"/>
                <a:cs typeface="Arial" panose="020B0604020202020204" pitchFamily="34" charset="0"/>
              </a:rPr>
              <a:t>Menzaghi</a:t>
            </a:r>
            <a:r>
              <a:rPr lang="en-CA" sz="1200" dirty="0">
                <a:solidFill>
                  <a:schemeClr val="tx1"/>
                </a:solidFill>
                <a:highlight>
                  <a:srgbClr val="FFFFFF"/>
                </a:highlight>
                <a:latin typeface="Arial" panose="020B0604020202020204" pitchFamily="34" charset="0"/>
                <a:cs typeface="Arial" panose="020B0604020202020204" pitchFamily="34" charset="0"/>
              </a:rPr>
              <a:t>, F. (2020). A Phase 3 Trial of Difelikefalin in Hemodialysis Patients with Pruritus. New England Journal of Medicine, 382(3), 222–232. </a:t>
            </a:r>
            <a:r>
              <a:rPr lang="en-CA" sz="1200" dirty="0">
                <a:solidFill>
                  <a:schemeClr val="tx1"/>
                </a:solidFill>
                <a:highlight>
                  <a:srgbClr val="FFFFFF"/>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https://doi.org/10.1056/NEJMoa1912770</a:t>
            </a:r>
            <a:br>
              <a:rPr lang="en-CA" sz="1200" dirty="0">
                <a:solidFill>
                  <a:schemeClr val="tx1"/>
                </a:solidFill>
                <a:highlight>
                  <a:srgbClr val="FFFFFF"/>
                </a:highlight>
                <a:latin typeface="Arial" panose="020B0604020202020204" pitchFamily="34" charset="0"/>
                <a:cs typeface="Arial" panose="020B0604020202020204" pitchFamily="34" charset="0"/>
              </a:rPr>
            </a:br>
            <a:br>
              <a:rPr lang="en-CA" sz="1200" dirty="0">
                <a:solidFill>
                  <a:schemeClr val="tx1"/>
                </a:solidFill>
                <a:highlight>
                  <a:srgbClr val="FFFFFF"/>
                </a:highlight>
                <a:latin typeface="Arial" panose="020B0604020202020204" pitchFamily="34" charset="0"/>
                <a:cs typeface="Arial" panose="020B0604020202020204" pitchFamily="34" charset="0"/>
              </a:rPr>
            </a:br>
            <a:r>
              <a:rPr lang="en-CA" sz="1200" dirty="0">
                <a:solidFill>
                  <a:schemeClr val="tx1"/>
                </a:solidFill>
                <a:highlight>
                  <a:srgbClr val="FFFFFF"/>
                </a:highlight>
                <a:latin typeface="Arial" panose="020B0604020202020204" pitchFamily="34" charset="0"/>
                <a:cs typeface="Arial" panose="020B0604020202020204" pitchFamily="34" charset="0"/>
              </a:rPr>
              <a:t>30 - </a:t>
            </a:r>
            <a:r>
              <a:rPr lang="en-CA" sz="1200" b="0" i="0" dirty="0">
                <a:solidFill>
                  <a:schemeClr val="tx1"/>
                </a:solidFill>
                <a:effectLst/>
                <a:latin typeface="Arial" panose="020B0604020202020204" pitchFamily="34" charset="0"/>
                <a:cs typeface="Arial" panose="020B0604020202020204" pitchFamily="34" charset="0"/>
              </a:rPr>
              <a:t>Troy, S.M., Schultz, R.W., Parker, V.D., Chiang, S.T. and Blum, R.A. (1994), The effect of renal disease on the disposition of venlafaxine. Clinical Pharmacology &amp; Therapeutics, 56: 14-21. </a:t>
            </a:r>
            <a:r>
              <a:rPr lang="en-CA" sz="1200" b="0" i="0" u="none" strike="noStrike" dirty="0">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https://doi.org/10.1038/clpt.1994.95</a:t>
            </a:r>
            <a:br>
              <a:rPr lang="en-CA" sz="1200" b="0" i="0" u="none" strike="noStrike" dirty="0">
                <a:solidFill>
                  <a:schemeClr val="tx1"/>
                </a:solidFill>
                <a:effectLst/>
                <a:latin typeface="Arial" panose="020B0604020202020204" pitchFamily="34" charset="0"/>
                <a:cs typeface="Arial" panose="020B0604020202020204" pitchFamily="34" charset="0"/>
              </a:rPr>
            </a:br>
            <a:br>
              <a:rPr lang="en-CA" sz="1200" b="0" i="0" u="none" strike="noStrike" dirty="0">
                <a:solidFill>
                  <a:schemeClr val="tx1"/>
                </a:solidFill>
                <a:effectLst/>
                <a:latin typeface="Arial" panose="020B0604020202020204" pitchFamily="34" charset="0"/>
                <a:cs typeface="Arial" panose="020B0604020202020204" pitchFamily="34" charset="0"/>
              </a:rPr>
            </a:br>
            <a:r>
              <a:rPr lang="en-CA" sz="1200" b="0" i="0" u="none" strike="noStrike" dirty="0">
                <a:solidFill>
                  <a:schemeClr val="tx1"/>
                </a:solidFill>
                <a:effectLst/>
                <a:latin typeface="Arial" panose="020B0604020202020204" pitchFamily="34" charset="0"/>
                <a:cs typeface="Arial" panose="020B0604020202020204" pitchFamily="34" charset="0"/>
              </a:rPr>
              <a:t>31 - Davison, S. N., &amp; Rathwell, S. (2023). Short-term and long-term survival in patients with prevalent haemodialysis - An integrated prognostic model: External validation. BMJ Supportive and Palliative Care. </a:t>
            </a:r>
            <a:r>
              <a:rPr lang="en-CA" sz="1200" b="0" i="0" u="none" strike="noStrike" dirty="0">
                <a:solidFill>
                  <a:schemeClr val="tx1"/>
                </a:solidFill>
                <a:effectLst/>
                <a:latin typeface="Arial" panose="020B0604020202020204" pitchFamily="34" charset="0"/>
                <a:cs typeface="Arial" panose="020B0604020202020204" pitchFamily="34" charset="0"/>
                <a:hlinkClick r:id="rId5"/>
              </a:rPr>
              <a:t>https://doi.org/10.1136/spcare-2022-003916</a:t>
            </a:r>
            <a:b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br>
            <a:b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br>
            <a: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t>32 - </a:t>
            </a:r>
            <a:r>
              <a:rPr lang="en-CA" sz="1200" b="0" i="0" u="none" strike="noStrike" dirty="0" err="1">
                <a:solidFill>
                  <a:schemeClr val="tx1"/>
                </a:solidFill>
                <a:effectLst/>
                <a:highlight>
                  <a:srgbClr val="FFFFFF"/>
                </a:highlight>
                <a:latin typeface="Arial" panose="020B0604020202020204" pitchFamily="34" charset="0"/>
                <a:cs typeface="Arial" panose="020B0604020202020204" pitchFamily="34" charset="0"/>
              </a:rPr>
              <a:t>Bursic</a:t>
            </a:r>
            <a: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t>, A. E., Schell, J. O., </a:t>
            </a:r>
            <a:r>
              <a:rPr lang="en-CA" sz="1200" b="0" i="0" u="none" strike="noStrike" dirty="0" err="1">
                <a:solidFill>
                  <a:schemeClr val="tx1"/>
                </a:solidFill>
                <a:effectLst/>
                <a:highlight>
                  <a:srgbClr val="FFFFFF"/>
                </a:highlight>
                <a:latin typeface="Arial" panose="020B0604020202020204" pitchFamily="34" charset="0"/>
                <a:cs typeface="Arial" panose="020B0604020202020204" pitchFamily="34" charset="0"/>
              </a:rPr>
              <a:t>Ernecoff</a:t>
            </a:r>
            <a: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t>, N. C., &amp; Bansal, A. D. (2022). Delivery of Active Medical Management without Dialysis through an Embedded Kidney Palliative Care Model. Kidney360, 3(11), 1881–1889. https://</a:t>
            </a:r>
            <a:r>
              <a:rPr lang="en-CA" sz="1200" b="0" i="0" u="none" strike="noStrike" dirty="0" err="1">
                <a:solidFill>
                  <a:schemeClr val="tx1"/>
                </a:solidFill>
                <a:effectLst/>
                <a:highlight>
                  <a:srgbClr val="FFFFFF"/>
                </a:highlight>
                <a:latin typeface="Arial" panose="020B0604020202020204" pitchFamily="34" charset="0"/>
                <a:cs typeface="Arial" panose="020B0604020202020204" pitchFamily="34" charset="0"/>
              </a:rPr>
              <a:t>doi.org</a:t>
            </a:r>
            <a:r>
              <a:rPr lang="en-CA" sz="1200" b="0" i="0" u="none" strike="noStrike" dirty="0">
                <a:solidFill>
                  <a:schemeClr val="tx1"/>
                </a:solidFill>
                <a:effectLst/>
                <a:highlight>
                  <a:srgbClr val="FFFFFF"/>
                </a:highlight>
                <a:latin typeface="Arial" panose="020B0604020202020204" pitchFamily="34" charset="0"/>
                <a:cs typeface="Arial" panose="020B0604020202020204" pitchFamily="34" charset="0"/>
              </a:rPr>
              <a:t>/10.34067/KID.0001352022</a:t>
            </a:r>
            <a:endParaRPr lang="en-CA" sz="1200" b="0" i="0" u="none" strike="noStrike"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1200"/>
              </a:spcAft>
              <a:buClr>
                <a:schemeClr val="dk1"/>
              </a:buClr>
              <a:buSzPts val="4400"/>
              <a:buFont typeface="Calibri"/>
              <a:buNone/>
            </a:pPr>
            <a:r>
              <a:rPr lang="en-CA" sz="4000"/>
              <a:t>Objectives	</a:t>
            </a:r>
            <a:endParaRPr sz="4000"/>
          </a:p>
        </p:txBody>
      </p:sp>
      <p:sp>
        <p:nvSpPr>
          <p:cNvPr id="96" name="Google Shape;96;p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457200" lvl="0" indent="-314325" algn="l" rtl="0">
              <a:lnSpc>
                <a:spcPct val="90000"/>
              </a:lnSpc>
              <a:spcBef>
                <a:spcPts val="0"/>
              </a:spcBef>
              <a:spcAft>
                <a:spcPts val="0"/>
              </a:spcAft>
              <a:buSzPts val="1350"/>
              <a:buChar char="•"/>
            </a:pPr>
            <a:r>
              <a:rPr lang="en-CA" sz="2000" dirty="0"/>
              <a:t>Review a basic understanding of End Stage Renal Disease (ESRD)</a:t>
            </a:r>
            <a:br>
              <a:rPr lang="en-CA" sz="2000" dirty="0"/>
            </a:br>
            <a:endParaRPr sz="2000" dirty="0"/>
          </a:p>
          <a:p>
            <a:pPr marL="457200" lvl="0" indent="-314325" algn="l" rtl="0">
              <a:lnSpc>
                <a:spcPct val="90000"/>
              </a:lnSpc>
              <a:spcBef>
                <a:spcPts val="0"/>
              </a:spcBef>
              <a:spcAft>
                <a:spcPts val="0"/>
              </a:spcAft>
              <a:buSzPts val="1350"/>
              <a:buChar char="•"/>
            </a:pPr>
            <a:r>
              <a:rPr lang="en-CA" sz="2000" dirty="0"/>
              <a:t>Discuss common symptoms and their management in ESRD</a:t>
            </a:r>
            <a:br>
              <a:rPr lang="en-CA" sz="2000" dirty="0"/>
            </a:br>
            <a:endParaRPr lang="en-CA" sz="2000" dirty="0"/>
          </a:p>
          <a:p>
            <a:pPr marL="457200" lvl="0" indent="-314325" algn="l" rtl="0">
              <a:lnSpc>
                <a:spcPct val="90000"/>
              </a:lnSpc>
              <a:spcBef>
                <a:spcPts val="0"/>
              </a:spcBef>
              <a:spcAft>
                <a:spcPts val="0"/>
              </a:spcAft>
              <a:buSzPts val="1350"/>
              <a:buChar char="•"/>
            </a:pPr>
            <a:r>
              <a:rPr lang="en-CA" sz="2000" dirty="0"/>
              <a:t>Discuss considerations in hemodialysis withdrawal and conservative kidney management</a:t>
            </a:r>
            <a:endParaRPr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4ddfa1af05_0_4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Case – R.D.</a:t>
            </a:r>
            <a:endParaRPr sz="4000" dirty="0"/>
          </a:p>
        </p:txBody>
      </p:sp>
      <p:pic>
        <p:nvPicPr>
          <p:cNvPr id="103" name="Google Shape;103;g24ddfa1af05_0_46"/>
          <p:cNvPicPr preferRelativeResize="0"/>
          <p:nvPr/>
        </p:nvPicPr>
        <p:blipFill>
          <a:blip r:embed="rId3">
            <a:alphaModFix/>
          </a:blip>
          <a:stretch>
            <a:fillRect/>
          </a:stretch>
        </p:blipFill>
        <p:spPr>
          <a:xfrm>
            <a:off x="457200" y="1238225"/>
            <a:ext cx="5099852" cy="4895850"/>
          </a:xfrm>
          <a:prstGeom prst="rect">
            <a:avLst/>
          </a:prstGeom>
          <a:noFill/>
          <a:ln w="28575" cap="flat" cmpd="sng">
            <a:solidFill>
              <a:schemeClr val="dk2"/>
            </a:solidFill>
            <a:prstDash val="solid"/>
            <a:round/>
            <a:headEnd type="none" w="sm" len="sm"/>
            <a:tailEnd type="none" w="sm" len="sm"/>
          </a:ln>
        </p:spPr>
      </p:pic>
      <p:sp>
        <p:nvSpPr>
          <p:cNvPr id="104" name="Google Shape;104;g24ddfa1af05_0_46"/>
          <p:cNvSpPr txBox="1">
            <a:spLocks noGrp="1"/>
          </p:cNvSpPr>
          <p:nvPr>
            <p:ph type="body" idx="1"/>
          </p:nvPr>
        </p:nvSpPr>
        <p:spPr>
          <a:xfrm>
            <a:off x="5810250" y="1238225"/>
            <a:ext cx="2993700" cy="4896000"/>
          </a:xfrm>
          <a:prstGeom prst="rect">
            <a:avLst/>
          </a:prstGeom>
        </p:spPr>
        <p:txBody>
          <a:bodyPr spcFirstLastPara="1" wrap="square" lIns="91425" tIns="45700" rIns="91425" bIns="45700" anchor="t" anchorCtr="0">
            <a:noAutofit/>
          </a:bodyPr>
          <a:lstStyle/>
          <a:p>
            <a:pPr marL="457200" lvl="0" indent="-314325" algn="l" rtl="0">
              <a:spcBef>
                <a:spcPts val="0"/>
              </a:spcBef>
              <a:spcAft>
                <a:spcPts val="0"/>
              </a:spcAft>
              <a:buSzPts val="1350"/>
              <a:buChar char="•"/>
            </a:pPr>
            <a:r>
              <a:rPr lang="en-CA" sz="2000" dirty="0"/>
              <a:t>58 Male</a:t>
            </a:r>
            <a:br>
              <a:rPr lang="en-CA" sz="2000" dirty="0"/>
            </a:br>
            <a:endParaRPr sz="2000" dirty="0"/>
          </a:p>
          <a:p>
            <a:pPr marL="457200" lvl="0" indent="-314325" algn="l" rtl="0">
              <a:spcBef>
                <a:spcPts val="0"/>
              </a:spcBef>
              <a:spcAft>
                <a:spcPts val="0"/>
              </a:spcAft>
              <a:buSzPts val="1350"/>
              <a:buChar char="•"/>
            </a:pPr>
            <a:r>
              <a:rPr lang="en-CA" sz="2000" dirty="0"/>
              <a:t>8 years of Dialysis</a:t>
            </a:r>
            <a:br>
              <a:rPr lang="en-CA" sz="2000" dirty="0"/>
            </a:br>
            <a:endParaRPr sz="2000" dirty="0"/>
          </a:p>
          <a:p>
            <a:pPr marL="457200" lvl="0" indent="-314325" algn="l" rtl="0">
              <a:spcBef>
                <a:spcPts val="0"/>
              </a:spcBef>
              <a:spcAft>
                <a:spcPts val="0"/>
              </a:spcAft>
              <a:buSzPts val="1350"/>
              <a:buChar char="•"/>
            </a:pPr>
            <a:r>
              <a:rPr lang="en-CA" sz="2000" dirty="0"/>
              <a:t>5 AV fistulas failed</a:t>
            </a:r>
            <a:br>
              <a:rPr lang="en-CA" sz="2000" dirty="0"/>
            </a:br>
            <a:endParaRPr sz="2000" dirty="0"/>
          </a:p>
          <a:p>
            <a:pPr marL="457200" lvl="0" indent="-314325" algn="l" rtl="0">
              <a:spcBef>
                <a:spcPts val="0"/>
              </a:spcBef>
              <a:spcAft>
                <a:spcPts val="0"/>
              </a:spcAft>
              <a:buSzPts val="1350"/>
              <a:buChar char="•"/>
            </a:pPr>
            <a:r>
              <a:rPr lang="en-CA" sz="2000" dirty="0"/>
              <a:t>Failed renal transplant</a:t>
            </a:r>
            <a:br>
              <a:rPr lang="en-CA" sz="2000" dirty="0"/>
            </a:br>
            <a:endParaRPr sz="2000" dirty="0"/>
          </a:p>
          <a:p>
            <a:pPr marL="457200" lvl="0" indent="-314325" algn="l" rtl="0">
              <a:spcBef>
                <a:spcPts val="0"/>
              </a:spcBef>
              <a:spcAft>
                <a:spcPts val="0"/>
              </a:spcAft>
              <a:buSzPts val="1350"/>
              <a:buChar char="•"/>
            </a:pPr>
            <a:r>
              <a:rPr lang="en-CA" sz="2000" dirty="0" err="1"/>
              <a:t>Tumoural</a:t>
            </a:r>
            <a:r>
              <a:rPr lang="en-CA" sz="2000" dirty="0"/>
              <a:t> Calcinosis</a:t>
            </a: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0740b1b14_0_113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1200"/>
              </a:spcAft>
              <a:buNone/>
            </a:pPr>
            <a:r>
              <a:rPr lang="en-CA" sz="4000" dirty="0"/>
              <a:t>Case – R.D.</a:t>
            </a:r>
            <a:endParaRPr sz="4000" dirty="0"/>
          </a:p>
        </p:txBody>
      </p:sp>
      <p:pic>
        <p:nvPicPr>
          <p:cNvPr id="111" name="Google Shape;111;g290740b1b14_0_1137"/>
          <p:cNvPicPr preferRelativeResize="0"/>
          <p:nvPr/>
        </p:nvPicPr>
        <p:blipFill>
          <a:blip r:embed="rId3">
            <a:alphaModFix/>
          </a:blip>
          <a:stretch>
            <a:fillRect/>
          </a:stretch>
        </p:blipFill>
        <p:spPr>
          <a:xfrm>
            <a:off x="1923425" y="1039388"/>
            <a:ext cx="5297146" cy="5135562"/>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4"/>
          <p:cNvPicPr preferRelativeResize="0"/>
          <p:nvPr/>
        </p:nvPicPr>
        <p:blipFill>
          <a:blip r:embed="rId3">
            <a:alphaModFix/>
          </a:blip>
          <a:stretch>
            <a:fillRect/>
          </a:stretch>
        </p:blipFill>
        <p:spPr>
          <a:xfrm>
            <a:off x="10633" y="850913"/>
            <a:ext cx="9144000" cy="5156186"/>
          </a:xfrm>
          <a:prstGeom prst="rect">
            <a:avLst/>
          </a:prstGeom>
          <a:noFill/>
          <a:ln>
            <a:noFill/>
          </a:ln>
        </p:spPr>
      </p:pic>
      <p:sp>
        <p:nvSpPr>
          <p:cNvPr id="118" name="Google Shape;118;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1200"/>
              </a:spcAft>
              <a:buClr>
                <a:schemeClr val="dk1"/>
              </a:buClr>
              <a:buSzPts val="4400"/>
              <a:buFont typeface="Calibri"/>
              <a:buNone/>
            </a:pPr>
            <a:r>
              <a:rPr lang="en-CA" sz="4000"/>
              <a:t>Basic Renal Physiology</a:t>
            </a:r>
            <a:endParaRPr sz="400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24c720603ac_0_0"/>
          <p:cNvPicPr preferRelativeResize="0"/>
          <p:nvPr/>
        </p:nvPicPr>
        <p:blipFill>
          <a:blip r:embed="rId3">
            <a:alphaModFix/>
          </a:blip>
          <a:stretch>
            <a:fillRect/>
          </a:stretch>
        </p:blipFill>
        <p:spPr>
          <a:xfrm>
            <a:off x="5899" y="856488"/>
            <a:ext cx="9144000" cy="5145024"/>
          </a:xfrm>
          <a:prstGeom prst="rect">
            <a:avLst/>
          </a:prstGeom>
          <a:noFill/>
          <a:ln>
            <a:noFill/>
          </a:ln>
        </p:spPr>
      </p:pic>
      <p:sp>
        <p:nvSpPr>
          <p:cNvPr id="125" name="Google Shape;125;g24c720603ac_0_0"/>
          <p:cNvSpPr/>
          <p:nvPr/>
        </p:nvSpPr>
        <p:spPr>
          <a:xfrm>
            <a:off x="1209076" y="4499809"/>
            <a:ext cx="2405400" cy="1088100"/>
          </a:xfrm>
          <a:prstGeom prst="ellipse">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26" name="Google Shape;126;g24c720603ac_0_0"/>
          <p:cNvCxnSpPr>
            <a:stCxn id="127" idx="2"/>
            <a:endCxn id="128" idx="0"/>
          </p:cNvCxnSpPr>
          <p:nvPr/>
        </p:nvCxnSpPr>
        <p:spPr>
          <a:xfrm>
            <a:off x="4518250" y="3055247"/>
            <a:ext cx="1800" cy="529800"/>
          </a:xfrm>
          <a:prstGeom prst="straightConnector1">
            <a:avLst/>
          </a:prstGeom>
          <a:noFill/>
          <a:ln w="38100" cap="flat" cmpd="sng">
            <a:solidFill>
              <a:schemeClr val="dk2"/>
            </a:solidFill>
            <a:prstDash val="solid"/>
            <a:round/>
            <a:headEnd type="none" w="med" len="med"/>
            <a:tailEnd type="none" w="med" len="med"/>
          </a:ln>
        </p:spPr>
      </p:cxnSp>
      <p:sp>
        <p:nvSpPr>
          <p:cNvPr id="129" name="Google Shape;129;g24c720603ac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1200"/>
              </a:spcAft>
              <a:buClr>
                <a:schemeClr val="dk1"/>
              </a:buClr>
              <a:buSzPts val="4400"/>
              <a:buFont typeface="Calibri"/>
              <a:buNone/>
            </a:pPr>
            <a:r>
              <a:rPr lang="en-CA" sz="4000"/>
              <a:t>Basic Renal Physiology</a:t>
            </a:r>
            <a:endParaRPr sz="4000"/>
          </a:p>
        </p:txBody>
      </p:sp>
      <p:sp>
        <p:nvSpPr>
          <p:cNvPr id="130" name="Google Shape;130;g24c720603ac_0_0"/>
          <p:cNvSpPr/>
          <p:nvPr/>
        </p:nvSpPr>
        <p:spPr>
          <a:xfrm>
            <a:off x="3315550" y="1758025"/>
            <a:ext cx="2405400" cy="1325700"/>
          </a:xfrm>
          <a:prstGeom prst="ellipse">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7" name="Google Shape;127;g24c720603ac_0_0"/>
          <p:cNvSpPr txBox="1"/>
          <p:nvPr/>
        </p:nvSpPr>
        <p:spPr>
          <a:xfrm>
            <a:off x="3369550" y="1729547"/>
            <a:ext cx="2297400" cy="13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600"/>
              <a:t>Fluid &amp; Electrolyte Balance</a:t>
            </a:r>
            <a:endParaRPr sz="2600"/>
          </a:p>
        </p:txBody>
      </p:sp>
      <p:cxnSp>
        <p:nvCxnSpPr>
          <p:cNvPr id="131" name="Google Shape;131;g24c720603ac_0_0"/>
          <p:cNvCxnSpPr/>
          <p:nvPr/>
        </p:nvCxnSpPr>
        <p:spPr>
          <a:xfrm rot="10800000">
            <a:off x="5352675" y="4355275"/>
            <a:ext cx="530700" cy="293400"/>
          </a:xfrm>
          <a:prstGeom prst="straightConnector1">
            <a:avLst/>
          </a:prstGeom>
          <a:noFill/>
          <a:ln w="38100" cap="flat" cmpd="sng">
            <a:solidFill>
              <a:schemeClr val="dk2"/>
            </a:solidFill>
            <a:prstDash val="solid"/>
            <a:round/>
            <a:headEnd type="none" w="med" len="med"/>
            <a:tailEnd type="none" w="med" len="med"/>
          </a:ln>
        </p:spPr>
      </p:cxnSp>
      <p:sp>
        <p:nvSpPr>
          <p:cNvPr id="132" name="Google Shape;132;g24c720603ac_0_0"/>
          <p:cNvSpPr/>
          <p:nvPr/>
        </p:nvSpPr>
        <p:spPr>
          <a:xfrm>
            <a:off x="5352672" y="4499809"/>
            <a:ext cx="2405400" cy="1088100"/>
          </a:xfrm>
          <a:prstGeom prst="ellipse">
            <a:avLst/>
          </a:prstGeom>
          <a:solidFill>
            <a:srgbClr val="C9DAF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3" name="Google Shape;133;g24c720603ac_0_0"/>
          <p:cNvSpPr txBox="1"/>
          <p:nvPr/>
        </p:nvSpPr>
        <p:spPr>
          <a:xfrm>
            <a:off x="5748720" y="4703839"/>
            <a:ext cx="1613400" cy="68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800"/>
              <a:t>Filtration</a:t>
            </a:r>
            <a:endParaRPr sz="2800"/>
          </a:p>
        </p:txBody>
      </p:sp>
      <p:sp>
        <p:nvSpPr>
          <p:cNvPr id="134" name="Google Shape;134;g24c720603ac_0_0"/>
          <p:cNvSpPr txBox="1"/>
          <p:nvPr/>
        </p:nvSpPr>
        <p:spPr>
          <a:xfrm>
            <a:off x="1263127" y="4703839"/>
            <a:ext cx="2297400" cy="68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800"/>
              <a:t>Endocrine</a:t>
            </a:r>
            <a:endParaRPr sz="2800"/>
          </a:p>
        </p:txBody>
      </p:sp>
      <p:cxnSp>
        <p:nvCxnSpPr>
          <p:cNvPr id="135" name="Google Shape;135;g24c720603ac_0_0"/>
          <p:cNvCxnSpPr/>
          <p:nvPr/>
        </p:nvCxnSpPr>
        <p:spPr>
          <a:xfrm rot="10800000" flipH="1">
            <a:off x="3212500" y="4355275"/>
            <a:ext cx="530700" cy="293400"/>
          </a:xfrm>
          <a:prstGeom prst="straightConnector1">
            <a:avLst/>
          </a:prstGeom>
          <a:noFill/>
          <a:ln w="38100" cap="flat" cmpd="sng">
            <a:solidFill>
              <a:schemeClr val="dk2"/>
            </a:solidFill>
            <a:prstDash val="solid"/>
            <a:round/>
            <a:headEnd type="none" w="med" len="med"/>
            <a:tailEnd type="none" w="med" len="med"/>
          </a:ln>
        </p:spPr>
      </p:cxnSp>
      <p:grpSp>
        <p:nvGrpSpPr>
          <p:cNvPr id="136" name="Google Shape;136;g24c720603ac_0_0"/>
          <p:cNvGrpSpPr/>
          <p:nvPr/>
        </p:nvGrpSpPr>
        <p:grpSpPr>
          <a:xfrm>
            <a:off x="3315550" y="3424100"/>
            <a:ext cx="2405400" cy="1088100"/>
            <a:chOff x="3369297" y="3411696"/>
            <a:chExt cx="2405400" cy="1088100"/>
          </a:xfrm>
        </p:grpSpPr>
        <p:sp>
          <p:nvSpPr>
            <p:cNvPr id="137" name="Google Shape;137;g24c720603ac_0_0"/>
            <p:cNvSpPr/>
            <p:nvPr/>
          </p:nvSpPr>
          <p:spPr>
            <a:xfrm>
              <a:off x="3369297" y="3411696"/>
              <a:ext cx="2405400" cy="1088100"/>
            </a:xfrm>
            <a:prstGeom prst="ellipse">
              <a:avLst/>
            </a:prstGeom>
            <a:solidFill>
              <a:srgbClr val="6D9EEB"/>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8" name="Google Shape;128;g24c720603ac_0_0"/>
            <p:cNvSpPr txBox="1"/>
            <p:nvPr/>
          </p:nvSpPr>
          <p:spPr>
            <a:xfrm>
              <a:off x="3552993" y="3572573"/>
              <a:ext cx="2041800" cy="7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3200" b="1"/>
                <a:t>KIDNEYS</a:t>
              </a:r>
              <a:endParaRPr sz="3200" b="1"/>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24822</TotalTime>
  <Words>5418</Words>
  <Application>Microsoft Office PowerPoint</Application>
  <PresentationFormat>On-screen Show (4:3)</PresentationFormat>
  <Paragraphs>637</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Roboto</vt:lpstr>
      <vt:lpstr>Arial</vt:lpstr>
      <vt:lpstr>Calibri</vt:lpstr>
      <vt:lpstr>Office Theme</vt:lpstr>
      <vt:lpstr>A Palliative Care Approach to  End-Stage Renal Disease</vt:lpstr>
      <vt:lpstr>PowerPoint Presentation</vt:lpstr>
      <vt:lpstr>PowerPoint Presentation</vt:lpstr>
      <vt:lpstr>PowerPoint Presentation</vt:lpstr>
      <vt:lpstr>Objectives </vt:lpstr>
      <vt:lpstr>Case – R.D.</vt:lpstr>
      <vt:lpstr>Case – R.D.</vt:lpstr>
      <vt:lpstr>Basic Renal Physiology</vt:lpstr>
      <vt:lpstr>Basic Renal Physiology</vt:lpstr>
      <vt:lpstr>Chronic Kidney Disease (CKD)2</vt:lpstr>
      <vt:lpstr>Chronic Kidney Disease (CKD)3</vt:lpstr>
      <vt:lpstr>End-Stage Renal Disease  Sequelae5 </vt:lpstr>
      <vt:lpstr>Renal Replacement Therapy</vt:lpstr>
      <vt:lpstr>Dialysis - Life sustaining measure or bridge to transplant?6</vt:lpstr>
      <vt:lpstr>Dialysis - Life sustaining measure or bridge to transplant?6</vt:lpstr>
      <vt:lpstr>Kidney Transplantation</vt:lpstr>
      <vt:lpstr>Symptom Burden in CKD10</vt:lpstr>
      <vt:lpstr>Fatigue</vt:lpstr>
      <vt:lpstr>Edema</vt:lpstr>
      <vt:lpstr>Uremic Restless Legs</vt:lpstr>
      <vt:lpstr>Nausea</vt:lpstr>
      <vt:lpstr>Anxiety and Depression</vt:lpstr>
      <vt:lpstr>Pruritus</vt:lpstr>
      <vt:lpstr>PowerPoint Presentation</vt:lpstr>
      <vt:lpstr>Pain</vt:lpstr>
      <vt:lpstr>Non-opioid analgesia in ESRD on Dialysis17,18,19,20  </vt:lpstr>
      <vt:lpstr>Non-opioid analgesia in ESRD on Dialysis17,18,19,20</vt:lpstr>
      <vt:lpstr>Opioid Analgesia in ESRD on Dialysis17,18,19,20</vt:lpstr>
      <vt:lpstr>Opioid Analgesia in ESRD on Dialysis17,18,19,20</vt:lpstr>
      <vt:lpstr>Calciphylaxis25</vt:lpstr>
      <vt:lpstr>Tumoral Calcinosis26</vt:lpstr>
      <vt:lpstr>ESRD Transitions</vt:lpstr>
      <vt:lpstr>ESRD Transitions</vt:lpstr>
      <vt:lpstr>Dialysis Withdrawal</vt:lpstr>
      <vt:lpstr>Dialysis Withdrawal</vt:lpstr>
      <vt:lpstr>Cohen et al.31,32</vt:lpstr>
      <vt:lpstr>Prognosis Following Dialysis Discontinuation</vt:lpstr>
      <vt:lpstr>Conservative Management</vt:lpstr>
      <vt:lpstr>Embedded Kidney Palliative Care32</vt:lpstr>
      <vt:lpstr>Conservative Kidney Management</vt:lpstr>
      <vt:lpstr>CKM Resources</vt:lpstr>
      <vt:lpstr>End of life considerations in ESRD</vt:lpstr>
      <vt:lpstr>Case – R.D.</vt:lpstr>
      <vt:lpstr>Summary</vt:lpstr>
      <vt:lpstr>References</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Palliative Care Approach to  End-Stage Renal Disease</dc:title>
  <dc:creator>Natan Veinberg</dc:creator>
  <cp:lastModifiedBy>Jenn Verhoeven</cp:lastModifiedBy>
  <cp:revision>16</cp:revision>
  <dcterms:created xsi:type="dcterms:W3CDTF">2023-09-10T20:20:14Z</dcterms:created>
  <dcterms:modified xsi:type="dcterms:W3CDTF">2024-03-13T13:58:05Z</dcterms:modified>
</cp:coreProperties>
</file>